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67"/>
  </p:notesMasterIdLst>
  <p:sldIdLst>
    <p:sldId id="256" r:id="rId2"/>
    <p:sldId id="260" r:id="rId3"/>
    <p:sldId id="342" r:id="rId4"/>
    <p:sldId id="324" r:id="rId5"/>
    <p:sldId id="261" r:id="rId6"/>
    <p:sldId id="262" r:id="rId7"/>
    <p:sldId id="343" r:id="rId8"/>
    <p:sldId id="263" r:id="rId9"/>
    <p:sldId id="264" r:id="rId10"/>
    <p:sldId id="267" r:id="rId11"/>
    <p:sldId id="265" r:id="rId12"/>
    <p:sldId id="344" r:id="rId13"/>
    <p:sldId id="345" r:id="rId14"/>
    <p:sldId id="346" r:id="rId15"/>
    <p:sldId id="347" r:id="rId16"/>
    <p:sldId id="348" r:id="rId17"/>
    <p:sldId id="349" r:id="rId18"/>
    <p:sldId id="350" r:id="rId19"/>
    <p:sldId id="351" r:id="rId20"/>
    <p:sldId id="362" r:id="rId21"/>
    <p:sldId id="361" r:id="rId22"/>
    <p:sldId id="356" r:id="rId23"/>
    <p:sldId id="357" r:id="rId24"/>
    <p:sldId id="358" r:id="rId25"/>
    <p:sldId id="364" r:id="rId26"/>
    <p:sldId id="359" r:id="rId27"/>
    <p:sldId id="360" r:id="rId28"/>
    <p:sldId id="271" r:id="rId29"/>
    <p:sldId id="272" r:id="rId30"/>
    <p:sldId id="363" r:id="rId31"/>
    <p:sldId id="275" r:id="rId32"/>
    <p:sldId id="287" r:id="rId33"/>
    <p:sldId id="288" r:id="rId34"/>
    <p:sldId id="365" r:id="rId35"/>
    <p:sldId id="292" r:id="rId36"/>
    <p:sldId id="334" r:id="rId37"/>
    <p:sldId id="335" r:id="rId38"/>
    <p:sldId id="294" r:id="rId39"/>
    <p:sldId id="337" r:id="rId40"/>
    <p:sldId id="295" r:id="rId41"/>
    <p:sldId id="336" r:id="rId42"/>
    <p:sldId id="338" r:id="rId43"/>
    <p:sldId id="296" r:id="rId44"/>
    <p:sldId id="297" r:id="rId45"/>
    <p:sldId id="299" r:id="rId46"/>
    <p:sldId id="300" r:id="rId47"/>
    <p:sldId id="301" r:id="rId48"/>
    <p:sldId id="302" r:id="rId49"/>
    <p:sldId id="304" r:id="rId50"/>
    <p:sldId id="305" r:id="rId51"/>
    <p:sldId id="306" r:id="rId52"/>
    <p:sldId id="307" r:id="rId53"/>
    <p:sldId id="308" r:id="rId54"/>
    <p:sldId id="309" r:id="rId55"/>
    <p:sldId id="310" r:id="rId56"/>
    <p:sldId id="311" r:id="rId57"/>
    <p:sldId id="340" r:id="rId58"/>
    <p:sldId id="341" r:id="rId59"/>
    <p:sldId id="314" r:id="rId60"/>
    <p:sldId id="315" r:id="rId61"/>
    <p:sldId id="316" r:id="rId62"/>
    <p:sldId id="317" r:id="rId63"/>
    <p:sldId id="318" r:id="rId64"/>
    <p:sldId id="319" r:id="rId65"/>
    <p:sldId id="36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28B8A3-BFC5-4AF0-B106-63A2C70902E5}" type="datetimeFigureOut">
              <a:rPr lang="en-US" smtClean="0"/>
              <a:pPr/>
              <a:t>4/3/2019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D36AE-5931-47F1-A1B2-298AF7952AF6}" type="slidenum">
              <a:rPr lang="en-US" smtClean="0"/>
              <a:pPr/>
              <a:t>‹#›</a:t>
            </a:fld>
            <a:endParaRPr lang="en-US"/>
          </a:p>
        </p:txBody>
      </p:sp>
    </p:spTree>
    <p:extLst>
      <p:ext uri="{BB962C8B-B14F-4D97-AF65-F5344CB8AC3E}">
        <p14:creationId xmlns:p14="http://schemas.microsoft.com/office/powerpoint/2010/main" val="346181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FD36AE-5931-47F1-A1B2-298AF7952AF6}" type="slidenum">
              <a:rPr lang="en-US" smtClean="0"/>
              <a:pPr/>
              <a:t>2</a:t>
            </a:fld>
            <a:endParaRPr lang="en-US"/>
          </a:p>
        </p:txBody>
      </p:sp>
    </p:spTree>
    <p:extLst>
      <p:ext uri="{BB962C8B-B14F-4D97-AF65-F5344CB8AC3E}">
        <p14:creationId xmlns:p14="http://schemas.microsoft.com/office/powerpoint/2010/main" val="958328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24251D-D789-4290-A802-1EE65E0F2EB0}" type="slidenum">
              <a:rPr lang="en-US"/>
              <a:pPr/>
              <a:t>4</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313051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FD36AE-5931-47F1-A1B2-298AF7952AF6}" type="slidenum">
              <a:rPr lang="en-US" smtClean="0"/>
              <a:pPr/>
              <a:t>9</a:t>
            </a:fld>
            <a:endParaRPr lang="en-US"/>
          </a:p>
        </p:txBody>
      </p:sp>
    </p:spTree>
    <p:extLst>
      <p:ext uri="{BB962C8B-B14F-4D97-AF65-F5344CB8AC3E}">
        <p14:creationId xmlns:p14="http://schemas.microsoft.com/office/powerpoint/2010/main" val="865671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FD36AE-5931-47F1-A1B2-298AF7952AF6}" type="slidenum">
              <a:rPr lang="en-US" smtClean="0"/>
              <a:pPr/>
              <a:t>29</a:t>
            </a:fld>
            <a:endParaRPr lang="en-US"/>
          </a:p>
        </p:txBody>
      </p:sp>
    </p:spTree>
    <p:extLst>
      <p:ext uri="{BB962C8B-B14F-4D97-AF65-F5344CB8AC3E}">
        <p14:creationId xmlns:p14="http://schemas.microsoft.com/office/powerpoint/2010/main" val="5355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FD36AE-5931-47F1-A1B2-298AF7952AF6}" type="slidenum">
              <a:rPr lang="en-US" smtClean="0"/>
              <a:pPr/>
              <a:t>30</a:t>
            </a:fld>
            <a:endParaRPr lang="en-US"/>
          </a:p>
        </p:txBody>
      </p:sp>
    </p:spTree>
    <p:extLst>
      <p:ext uri="{BB962C8B-B14F-4D97-AF65-F5344CB8AC3E}">
        <p14:creationId xmlns:p14="http://schemas.microsoft.com/office/powerpoint/2010/main" val="67256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t>Diligence: </a:t>
            </a:r>
            <a:r>
              <a:rPr lang="ar-JO" dirty="0">
                <a:effectLst/>
              </a:rPr>
              <a:t>اجتهاد</a:t>
            </a:r>
            <a:endParaRPr lang="en-US" dirty="0"/>
          </a:p>
        </p:txBody>
      </p:sp>
      <p:sp>
        <p:nvSpPr>
          <p:cNvPr id="4" name="Slide Number Placeholder 3"/>
          <p:cNvSpPr>
            <a:spLocks noGrp="1"/>
          </p:cNvSpPr>
          <p:nvPr>
            <p:ph type="sldNum" sz="quarter" idx="10"/>
          </p:nvPr>
        </p:nvSpPr>
        <p:spPr/>
        <p:txBody>
          <a:bodyPr/>
          <a:lstStyle/>
          <a:p>
            <a:fld id="{F2FD36AE-5931-47F1-A1B2-298AF7952AF6}" type="slidenum">
              <a:rPr lang="en-US" smtClean="0"/>
              <a:pPr/>
              <a:t>57</a:t>
            </a:fld>
            <a:endParaRPr lang="en-US"/>
          </a:p>
        </p:txBody>
      </p:sp>
    </p:spTree>
    <p:extLst>
      <p:ext uri="{BB962C8B-B14F-4D97-AF65-F5344CB8AC3E}">
        <p14:creationId xmlns:p14="http://schemas.microsoft.com/office/powerpoint/2010/main" val="3650072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3CA943-1932-4AED-B749-B4369543D8F7}"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3A0280B-96A8-470E-966A-09B8617766AC}" type="slidenum">
              <a:rPr lang="en-US" smtClean="0"/>
              <a:pPr/>
              <a:t>‹#›</a:t>
            </a:fld>
            <a:endParaRPr lang="en-US"/>
          </a:p>
        </p:txBody>
      </p:sp>
    </p:spTree>
    <p:extLst>
      <p:ext uri="{BB962C8B-B14F-4D97-AF65-F5344CB8AC3E}">
        <p14:creationId xmlns:p14="http://schemas.microsoft.com/office/powerpoint/2010/main" val="803756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DD4B24-8AE7-4256-8F8E-F67CF921B03A}"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3A0280B-96A8-470E-966A-09B8617766AC}" type="slidenum">
              <a:rPr lang="en-US" smtClean="0"/>
              <a:pPr/>
              <a:t>‹#›</a:t>
            </a:fld>
            <a:endParaRPr lang="en-US"/>
          </a:p>
        </p:txBody>
      </p:sp>
    </p:spTree>
    <p:extLst>
      <p:ext uri="{BB962C8B-B14F-4D97-AF65-F5344CB8AC3E}">
        <p14:creationId xmlns:p14="http://schemas.microsoft.com/office/powerpoint/2010/main" val="180031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323207-E90D-4C8F-9D68-8FBB9A86A739}"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3A0280B-96A8-470E-966A-09B8617766AC}"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80480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B70671C-7A21-4E07-98FF-C55AD3FF9D1F}" type="datetime1">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A0280B-96A8-470E-966A-09B8617766AC}" type="slidenum">
              <a:rPr lang="en-US" smtClean="0"/>
              <a:pPr/>
              <a:t>‹#›</a:t>
            </a:fld>
            <a:endParaRPr lang="en-US"/>
          </a:p>
        </p:txBody>
      </p:sp>
    </p:spTree>
    <p:extLst>
      <p:ext uri="{BB962C8B-B14F-4D97-AF65-F5344CB8AC3E}">
        <p14:creationId xmlns:p14="http://schemas.microsoft.com/office/powerpoint/2010/main" val="1460518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70DB964-82CA-4A7E-918D-A943D3F5A75D}" type="datetime1">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A0280B-96A8-470E-966A-09B8617766AC}"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71508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0C6C4B8-9124-4A2C-8DEA-8530F377AA54}" type="datetime1">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A0280B-96A8-470E-966A-09B8617766AC}" type="slidenum">
              <a:rPr lang="en-US" smtClean="0"/>
              <a:pPr/>
              <a:t>‹#›</a:t>
            </a:fld>
            <a:endParaRPr lang="en-US"/>
          </a:p>
        </p:txBody>
      </p:sp>
    </p:spTree>
    <p:extLst>
      <p:ext uri="{BB962C8B-B14F-4D97-AF65-F5344CB8AC3E}">
        <p14:creationId xmlns:p14="http://schemas.microsoft.com/office/powerpoint/2010/main" val="2568373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B2F725-4EDE-4C47-ABF5-D4D783B4EEA6}"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3A0280B-96A8-470E-966A-09B8617766AC}" type="slidenum">
              <a:rPr lang="en-US" smtClean="0"/>
              <a:pPr/>
              <a:t>‹#›</a:t>
            </a:fld>
            <a:endParaRPr lang="en-US"/>
          </a:p>
        </p:txBody>
      </p:sp>
    </p:spTree>
    <p:extLst>
      <p:ext uri="{BB962C8B-B14F-4D97-AF65-F5344CB8AC3E}">
        <p14:creationId xmlns:p14="http://schemas.microsoft.com/office/powerpoint/2010/main" val="2500364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992C9F-5162-4DE9-B8BC-5780593B5D9D}"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3A0280B-96A8-470E-966A-09B8617766AC}" type="slidenum">
              <a:rPr lang="en-US" smtClean="0"/>
              <a:pPr/>
              <a:t>‹#›</a:t>
            </a:fld>
            <a:endParaRPr lang="en-US"/>
          </a:p>
        </p:txBody>
      </p:sp>
    </p:spTree>
    <p:extLst>
      <p:ext uri="{BB962C8B-B14F-4D97-AF65-F5344CB8AC3E}">
        <p14:creationId xmlns:p14="http://schemas.microsoft.com/office/powerpoint/2010/main" val="3484773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24"/>
          <p:cNvSpPr>
            <a:spLocks noGrp="1" noChangeArrowheads="1"/>
          </p:cNvSpPr>
          <p:nvPr>
            <p:ph type="dt" sz="half" idx="10"/>
          </p:nvPr>
        </p:nvSpPr>
        <p:spPr>
          <a:ln/>
        </p:spPr>
        <p:txBody>
          <a:bodyPr/>
          <a:lstStyle>
            <a:lvl1pPr>
              <a:defRPr/>
            </a:lvl1pPr>
          </a:lstStyle>
          <a:p>
            <a:pPr>
              <a:defRPr/>
            </a:pPr>
            <a:fld id="{D77D316A-28F3-4C7F-8603-F9795A9D7459}" type="datetime1">
              <a:rPr lang="en-US" smtClean="0"/>
              <a:t>4/3/2019</a:t>
            </a:fld>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90467A7D-D2B1-412C-A04A-6138EA8263F9}" type="slidenum">
              <a:rPr lang="en-US"/>
              <a:pPr/>
              <a:t>‹#›</a:t>
            </a:fld>
            <a:endParaRPr lang="en-US" dirty="0"/>
          </a:p>
        </p:txBody>
      </p:sp>
    </p:spTree>
    <p:extLst>
      <p:ext uri="{BB962C8B-B14F-4D97-AF65-F5344CB8AC3E}">
        <p14:creationId xmlns:p14="http://schemas.microsoft.com/office/powerpoint/2010/main" val="4207380488"/>
      </p:ext>
    </p:extLst>
  </p:cSld>
  <p:clrMapOvr>
    <a:masterClrMapping/>
  </p:clrMapOvr>
  <p:transition spd="med">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851AE-A82C-48D5-A0A4-A014E663FDE3}"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3A0280B-96A8-470E-966A-09B8617766AC}" type="slidenum">
              <a:rPr lang="en-US" smtClean="0"/>
              <a:pPr/>
              <a:t>‹#›</a:t>
            </a:fld>
            <a:endParaRPr lang="en-US"/>
          </a:p>
        </p:txBody>
      </p:sp>
    </p:spTree>
    <p:extLst>
      <p:ext uri="{BB962C8B-B14F-4D97-AF65-F5344CB8AC3E}">
        <p14:creationId xmlns:p14="http://schemas.microsoft.com/office/powerpoint/2010/main" val="71988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F3DED4-EE65-4792-BDF2-EA126F346D17}" type="datetime1">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3A0280B-96A8-470E-966A-09B8617766AC}" type="slidenum">
              <a:rPr lang="en-US" smtClean="0"/>
              <a:pPr/>
              <a:t>‹#›</a:t>
            </a:fld>
            <a:endParaRPr lang="en-US"/>
          </a:p>
        </p:txBody>
      </p:sp>
    </p:spTree>
    <p:extLst>
      <p:ext uri="{BB962C8B-B14F-4D97-AF65-F5344CB8AC3E}">
        <p14:creationId xmlns:p14="http://schemas.microsoft.com/office/powerpoint/2010/main" val="421714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5D8EFB-9F67-481C-B0F6-08C26859A638}" type="datetime1">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3A0280B-96A8-470E-966A-09B8617766AC}" type="slidenum">
              <a:rPr lang="en-US" smtClean="0"/>
              <a:pPr/>
              <a:t>‹#›</a:t>
            </a:fld>
            <a:endParaRPr lang="en-US"/>
          </a:p>
        </p:txBody>
      </p:sp>
    </p:spTree>
    <p:extLst>
      <p:ext uri="{BB962C8B-B14F-4D97-AF65-F5344CB8AC3E}">
        <p14:creationId xmlns:p14="http://schemas.microsoft.com/office/powerpoint/2010/main" val="171426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3AF190-16E0-412D-B1A7-B769574FD1E5}" type="datetime1">
              <a:rPr lang="en-US" smtClean="0"/>
              <a:t>4/3/2019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3A0280B-96A8-470E-966A-09B8617766AC}" type="slidenum">
              <a:rPr lang="en-US" smtClean="0"/>
              <a:pPr/>
              <a:t>‹#›</a:t>
            </a:fld>
            <a:endParaRPr lang="en-US"/>
          </a:p>
        </p:txBody>
      </p:sp>
    </p:spTree>
    <p:extLst>
      <p:ext uri="{BB962C8B-B14F-4D97-AF65-F5344CB8AC3E}">
        <p14:creationId xmlns:p14="http://schemas.microsoft.com/office/powerpoint/2010/main" val="144018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435DB7-356C-4A0A-9579-B703D9E19B5A}" type="datetime1">
              <a:rPr lang="en-US" smtClean="0"/>
              <a:t>4/3/2019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3A0280B-96A8-470E-966A-09B8617766AC}" type="slidenum">
              <a:rPr lang="en-US" smtClean="0"/>
              <a:pPr/>
              <a:t>‹#›</a:t>
            </a:fld>
            <a:endParaRPr lang="en-US"/>
          </a:p>
        </p:txBody>
      </p:sp>
    </p:spTree>
    <p:extLst>
      <p:ext uri="{BB962C8B-B14F-4D97-AF65-F5344CB8AC3E}">
        <p14:creationId xmlns:p14="http://schemas.microsoft.com/office/powerpoint/2010/main" val="3410146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C26A-87E5-423E-ADEA-220931F5297F}" type="datetime1">
              <a:rPr lang="en-US" smtClean="0"/>
              <a:t>4/3/2019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3A0280B-96A8-470E-966A-09B8617766AC}" type="slidenum">
              <a:rPr lang="en-US" smtClean="0"/>
              <a:pPr/>
              <a:t>‹#›</a:t>
            </a:fld>
            <a:endParaRPr lang="en-US"/>
          </a:p>
        </p:txBody>
      </p:sp>
    </p:spTree>
    <p:extLst>
      <p:ext uri="{BB962C8B-B14F-4D97-AF65-F5344CB8AC3E}">
        <p14:creationId xmlns:p14="http://schemas.microsoft.com/office/powerpoint/2010/main" val="455315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F2CFF-DD8B-4C88-9C82-E317F68B2D92}" type="datetime1">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3A0280B-96A8-470E-966A-09B8617766AC}" type="slidenum">
              <a:rPr lang="en-US" smtClean="0"/>
              <a:pPr/>
              <a:t>‹#›</a:t>
            </a:fld>
            <a:endParaRPr lang="en-US"/>
          </a:p>
        </p:txBody>
      </p:sp>
    </p:spTree>
    <p:extLst>
      <p:ext uri="{BB962C8B-B14F-4D97-AF65-F5344CB8AC3E}">
        <p14:creationId xmlns:p14="http://schemas.microsoft.com/office/powerpoint/2010/main" val="1644601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D83BA1-9CC9-4585-B662-A89765EADAE3}" type="datetime1">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A0280B-96A8-470E-966A-09B8617766AC}" type="slidenum">
              <a:rPr lang="en-US" smtClean="0"/>
              <a:pPr/>
              <a:t>‹#›</a:t>
            </a:fld>
            <a:endParaRPr lang="en-US"/>
          </a:p>
        </p:txBody>
      </p:sp>
    </p:spTree>
    <p:extLst>
      <p:ext uri="{BB962C8B-B14F-4D97-AF65-F5344CB8AC3E}">
        <p14:creationId xmlns:p14="http://schemas.microsoft.com/office/powerpoint/2010/main" val="106851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AD7F9B3-BA8A-47B2-ACB0-434ECA5B2D42}" type="datetime1">
              <a:rPr lang="en-US" smtClean="0"/>
              <a:t>4/3/2019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3A0280B-96A8-470E-966A-09B8617766AC}" type="slidenum">
              <a:rPr lang="en-US" smtClean="0"/>
              <a:pPr/>
              <a:t>‹#›</a:t>
            </a:fld>
            <a:endParaRPr lang="en-US"/>
          </a:p>
        </p:txBody>
      </p:sp>
    </p:spTree>
    <p:extLst>
      <p:ext uri="{BB962C8B-B14F-4D97-AF65-F5344CB8AC3E}">
        <p14:creationId xmlns:p14="http://schemas.microsoft.com/office/powerpoint/2010/main" val="21453654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Laser" TargetMode="External"/><Relationship Id="rId2" Type="http://schemas.openxmlformats.org/officeDocument/2006/relationships/hyperlink" Target="https://en.wikipedia.org/wiki/Disk_drive"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hyperlink" Target="http://www.webopedia.com/TERM/W/workstation.html" TargetMode="External"/><Relationship Id="rId2" Type="http://schemas.openxmlformats.org/officeDocument/2006/relationships/hyperlink" Target="http://www.webopedia.com/TERM/P/personal_computer.html" TargetMode="External"/><Relationship Id="rId1" Type="http://schemas.openxmlformats.org/officeDocument/2006/relationships/slideLayout" Target="../slideLayouts/slideLayout2.xml"/><Relationship Id="rId5" Type="http://schemas.openxmlformats.org/officeDocument/2006/relationships/hyperlink" Target="http://www.webopedia.com/TERM/M/mainframe.html" TargetMode="External"/><Relationship Id="rId4" Type="http://schemas.openxmlformats.org/officeDocument/2006/relationships/hyperlink" Target="http://www.webopedia.com/TERM/M/minicomputer.htm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webopedia.com/TERM/W/workstation.html" TargetMode="External"/><Relationship Id="rId2" Type="http://schemas.openxmlformats.org/officeDocument/2006/relationships/hyperlink" Target="http://www.webopedia.com/TERM/P/personal_computer.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webopedia.com/TERM/M/mainframe.html" TargetMode="External"/><Relationship Id="rId2" Type="http://schemas.openxmlformats.org/officeDocument/2006/relationships/hyperlink" Target="http://www.webopedia.com/TERM/M/minicomputer.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webopedia.com/TERM/D/data.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ebopedia.com/TERM/I/input_device.html" TargetMode="External"/><Relationship Id="rId7" Type="http://schemas.openxmlformats.org/officeDocument/2006/relationships/hyperlink" Target="http://www.webopedia.com/TERM/O/output_devic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webopedia.com/TERM/M/mass_storage.html" TargetMode="External"/><Relationship Id="rId5" Type="http://schemas.openxmlformats.org/officeDocument/2006/relationships/hyperlink" Target="http://www.webopedia.com/TERM/M/memory.html" TargetMode="External"/><Relationship Id="rId4" Type="http://schemas.openxmlformats.org/officeDocument/2006/relationships/hyperlink" Target="http://www.webopedia.com/TERM/C/CPU.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05888" y="2465797"/>
            <a:ext cx="8915399" cy="1126283"/>
          </a:xfrm>
        </p:spPr>
        <p:txBody>
          <a:bodyPr>
            <a:noAutofit/>
          </a:bodyPr>
          <a:lstStyle/>
          <a:p>
            <a:pPr lvl="0"/>
            <a:r>
              <a:rPr lang="en-US" sz="4800" b="1" dirty="0" smtClean="0">
                <a:solidFill>
                  <a:prstClr val="black"/>
                </a:solidFill>
              </a:rPr>
              <a:t>Computer Science</a:t>
            </a:r>
            <a:endParaRPr lang="en-US" sz="4800" b="1" dirty="0">
              <a:solidFill>
                <a:prstClr val="black"/>
              </a:solidFill>
            </a:endParaRPr>
          </a:p>
        </p:txBody>
      </p:sp>
      <p:sp>
        <p:nvSpPr>
          <p:cNvPr id="5" name="Slide Number Placeholder 4"/>
          <p:cNvSpPr>
            <a:spLocks noGrp="1"/>
          </p:cNvSpPr>
          <p:nvPr>
            <p:ph type="sldNum" sz="quarter" idx="12"/>
          </p:nvPr>
        </p:nvSpPr>
        <p:spPr/>
        <p:txBody>
          <a:bodyPr/>
          <a:lstStyle/>
          <a:p>
            <a:fld id="{43A0280B-96A8-470E-966A-09B8617766AC}" type="slidenum">
              <a:rPr lang="en-US" smtClean="0"/>
              <a:pPr/>
              <a:t>1</a:t>
            </a:fld>
            <a:endParaRPr lang="en-US"/>
          </a:p>
        </p:txBody>
      </p:sp>
    </p:spTree>
    <p:extLst>
      <p:ext uri="{BB962C8B-B14F-4D97-AF65-F5344CB8AC3E}">
        <p14:creationId xmlns:p14="http://schemas.microsoft.com/office/powerpoint/2010/main" val="1915492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Input Devices </a:t>
            </a:r>
            <a:endParaRPr lang="en-US" dirty="0"/>
          </a:p>
        </p:txBody>
      </p:sp>
      <p:sp>
        <p:nvSpPr>
          <p:cNvPr id="3" name="Content Placeholder 2"/>
          <p:cNvSpPr>
            <a:spLocks noGrp="1"/>
          </p:cNvSpPr>
          <p:nvPr>
            <p:ph idx="1"/>
          </p:nvPr>
        </p:nvSpPr>
        <p:spPr>
          <a:xfrm>
            <a:off x="2589212" y="1440180"/>
            <a:ext cx="8915400" cy="4471042"/>
          </a:xfrm>
        </p:spPr>
        <p:txBody>
          <a:bodyPr>
            <a:normAutofit lnSpcReduction="10000"/>
          </a:bodyPr>
          <a:lstStyle/>
          <a:p>
            <a:r>
              <a:rPr lang="en-US" sz="3200" dirty="0"/>
              <a:t>Input device is any peripheral (piece of computer hardware equipment to provide data and control signals to an information processing system such as a computer or other information appliance.</a:t>
            </a:r>
          </a:p>
          <a:p>
            <a:r>
              <a:rPr lang="en-US" sz="3200" dirty="0"/>
              <a:t>Input device Translate data from </a:t>
            </a:r>
            <a:r>
              <a:rPr lang="en-US" sz="3200" b="1" dirty="0"/>
              <a:t>form</a:t>
            </a:r>
            <a:r>
              <a:rPr lang="en-US" sz="3200" dirty="0"/>
              <a:t> that humans understand to one that the computer can work with. Most common are keyboard and mouse</a:t>
            </a:r>
          </a:p>
        </p:txBody>
      </p:sp>
      <p:sp>
        <p:nvSpPr>
          <p:cNvPr id="6" name="Slide Number Placeholder 5"/>
          <p:cNvSpPr>
            <a:spLocks noGrp="1"/>
          </p:cNvSpPr>
          <p:nvPr>
            <p:ph type="sldNum" sz="quarter" idx="12"/>
          </p:nvPr>
        </p:nvSpPr>
        <p:spPr/>
        <p:txBody>
          <a:bodyPr/>
          <a:lstStyle/>
          <a:p>
            <a:fld id="{43A0280B-96A8-470E-966A-09B8617766AC}" type="slidenum">
              <a:rPr lang="en-US" smtClean="0"/>
              <a:pPr/>
              <a:t>10</a:t>
            </a:fld>
            <a:endParaRPr lang="en-US"/>
          </a:p>
        </p:txBody>
      </p:sp>
    </p:spTree>
    <p:extLst>
      <p:ext uri="{BB962C8B-B14F-4D97-AF65-F5344CB8AC3E}">
        <p14:creationId xmlns:p14="http://schemas.microsoft.com/office/powerpoint/2010/main" val="233539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Units</a:t>
            </a:r>
          </a:p>
        </p:txBody>
      </p:sp>
      <p:pic>
        <p:nvPicPr>
          <p:cNvPr id="4" name="Picture 3" descr="http://cnx.org/content/m27277/latest/graphics1.png"/>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592925" y="1676400"/>
            <a:ext cx="8149956" cy="4610100"/>
          </a:xfrm>
          <a:prstGeom prst="rect">
            <a:avLst/>
          </a:prstGeom>
          <a:noFill/>
          <a:ln>
            <a:noFill/>
          </a:ln>
        </p:spPr>
      </p:pic>
      <p:sp>
        <p:nvSpPr>
          <p:cNvPr id="7" name="Slide Number Placeholder 6"/>
          <p:cNvSpPr>
            <a:spLocks noGrp="1"/>
          </p:cNvSpPr>
          <p:nvPr>
            <p:ph type="sldNum" sz="quarter" idx="12"/>
          </p:nvPr>
        </p:nvSpPr>
        <p:spPr/>
        <p:txBody>
          <a:bodyPr/>
          <a:lstStyle/>
          <a:p>
            <a:fld id="{43A0280B-96A8-470E-966A-09B8617766AC}" type="slidenum">
              <a:rPr lang="en-US" smtClean="0"/>
              <a:pPr/>
              <a:t>11</a:t>
            </a:fld>
            <a:endParaRPr lang="en-US"/>
          </a:p>
        </p:txBody>
      </p:sp>
    </p:spTree>
    <p:extLst>
      <p:ext uri="{BB962C8B-B14F-4D97-AF65-F5344CB8AC3E}">
        <p14:creationId xmlns:p14="http://schemas.microsoft.com/office/powerpoint/2010/main" val="815282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Input Devices </a:t>
            </a:r>
            <a:endParaRPr lang="ar-JO" dirty="0"/>
          </a:p>
        </p:txBody>
      </p:sp>
      <p:sp>
        <p:nvSpPr>
          <p:cNvPr id="3" name="Content Placeholder 2"/>
          <p:cNvSpPr>
            <a:spLocks noGrp="1"/>
          </p:cNvSpPr>
          <p:nvPr>
            <p:ph idx="1"/>
          </p:nvPr>
        </p:nvSpPr>
        <p:spPr/>
        <p:txBody>
          <a:bodyPr/>
          <a:lstStyle/>
          <a:p>
            <a:endParaRPr lang="ar-JO"/>
          </a:p>
        </p:txBody>
      </p:sp>
      <p:sp>
        <p:nvSpPr>
          <p:cNvPr id="4" name="Slide Number Placeholder 3"/>
          <p:cNvSpPr>
            <a:spLocks noGrp="1"/>
          </p:cNvSpPr>
          <p:nvPr>
            <p:ph type="sldNum" sz="quarter" idx="12"/>
          </p:nvPr>
        </p:nvSpPr>
        <p:spPr/>
        <p:txBody>
          <a:bodyPr/>
          <a:lstStyle/>
          <a:p>
            <a:fld id="{43A0280B-96A8-470E-966A-09B8617766AC}" type="slidenum">
              <a:rPr lang="en-US" smtClean="0"/>
              <a:pPr/>
              <a:t>12</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54480" y="2105342"/>
            <a:ext cx="9950131" cy="3805880"/>
          </a:xfrm>
          <a:prstGeom prst="rect">
            <a:avLst/>
          </a:prstGeom>
          <a:noFill/>
          <a:ln>
            <a:noFill/>
          </a:ln>
        </p:spPr>
      </p:pic>
    </p:spTree>
    <p:extLst>
      <p:ext uri="{BB962C8B-B14F-4D97-AF65-F5344CB8AC3E}">
        <p14:creationId xmlns:p14="http://schemas.microsoft.com/office/powerpoint/2010/main" val="1297685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Input Devices</a:t>
            </a:r>
            <a:endParaRPr lang="ar-JO"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91073710"/>
              </p:ext>
            </p:extLst>
          </p:nvPr>
        </p:nvGraphicFramePr>
        <p:xfrm>
          <a:off x="2592925" y="1905000"/>
          <a:ext cx="8321040" cy="3086580"/>
        </p:xfrm>
        <a:graphic>
          <a:graphicData uri="http://schemas.openxmlformats.org/drawingml/2006/table">
            <a:tbl>
              <a:tblPr firstRow="1" firstCol="1" bandRow="1">
                <a:tableStyleId>{5C22544A-7EE6-4342-B048-85BDC9FD1C3A}</a:tableStyleId>
              </a:tblPr>
              <a:tblGrid>
                <a:gridCol w="3252921">
                  <a:extLst>
                    <a:ext uri="{9D8B030D-6E8A-4147-A177-3AD203B41FA5}">
                      <a16:colId xmlns:a16="http://schemas.microsoft.com/office/drawing/2014/main" xmlns="" val="20000"/>
                    </a:ext>
                  </a:extLst>
                </a:gridCol>
                <a:gridCol w="3062940">
                  <a:extLst>
                    <a:ext uri="{9D8B030D-6E8A-4147-A177-3AD203B41FA5}">
                      <a16:colId xmlns:a16="http://schemas.microsoft.com/office/drawing/2014/main" xmlns="" val="20001"/>
                    </a:ext>
                  </a:extLst>
                </a:gridCol>
                <a:gridCol w="2005179">
                  <a:extLst>
                    <a:ext uri="{9D8B030D-6E8A-4147-A177-3AD203B41FA5}">
                      <a16:colId xmlns:a16="http://schemas.microsoft.com/office/drawing/2014/main" xmlns="" val="20002"/>
                    </a:ext>
                  </a:extLst>
                </a:gridCol>
              </a:tblGrid>
              <a:tr h="440718">
                <a:tc>
                  <a:txBody>
                    <a:bodyPr/>
                    <a:lstStyle/>
                    <a:p>
                      <a:pPr marL="342900" lvl="0" indent="-342900" algn="ctr" rtl="0">
                        <a:lnSpc>
                          <a:spcPct val="107000"/>
                        </a:lnSpc>
                        <a:spcAft>
                          <a:spcPts val="0"/>
                        </a:spcAft>
                        <a:tabLst>
                          <a:tab pos="457200" algn="l"/>
                        </a:tabLst>
                      </a:pPr>
                      <a:r>
                        <a:rPr lang="en-US" sz="2000" b="1" dirty="0">
                          <a:effectLst/>
                          <a:latin typeface="Times New Roman" panose="02020603050405020304" pitchFamily="18" charset="0"/>
                          <a:cs typeface="Times New Roman" panose="02020603050405020304" pitchFamily="18" charset="0"/>
                        </a:rPr>
                        <a:t>Keyboard</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ctr" rtl="0">
                        <a:lnSpc>
                          <a:spcPct val="107000"/>
                        </a:lnSpc>
                        <a:spcAft>
                          <a:spcPts val="0"/>
                        </a:spcAft>
                        <a:tabLst>
                          <a:tab pos="457200" algn="l"/>
                        </a:tabLst>
                      </a:pPr>
                      <a:r>
                        <a:rPr lang="en-US" sz="2000" b="1">
                          <a:effectLst/>
                          <a:latin typeface="Times New Roman" panose="02020603050405020304" pitchFamily="18" charset="0"/>
                          <a:cs typeface="Times New Roman" panose="02020603050405020304" pitchFamily="18" charset="0"/>
                        </a:rPr>
                        <a:t>Mouse (pointing device)</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ctr" rtl="0">
                        <a:lnSpc>
                          <a:spcPct val="107000"/>
                        </a:lnSpc>
                        <a:spcAft>
                          <a:spcPts val="0"/>
                        </a:spcAft>
                        <a:tabLst>
                          <a:tab pos="457200" algn="l"/>
                        </a:tabLst>
                      </a:pPr>
                      <a:r>
                        <a:rPr lang="en-US" sz="2000" b="1">
                          <a:effectLst/>
                          <a:latin typeface="Times New Roman" panose="02020603050405020304" pitchFamily="18" charset="0"/>
                          <a:cs typeface="Times New Roman" panose="02020603050405020304" pitchFamily="18" charset="0"/>
                        </a:rPr>
                        <a:t>Microphone</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440977">
                <a:tc>
                  <a:txBody>
                    <a:bodyPr/>
                    <a:lstStyle/>
                    <a:p>
                      <a:pPr marL="342900" lvl="0" indent="-342900" algn="ctr" rtl="0">
                        <a:lnSpc>
                          <a:spcPct val="107000"/>
                        </a:lnSpc>
                        <a:spcAft>
                          <a:spcPts val="0"/>
                        </a:spcAft>
                        <a:tabLst>
                          <a:tab pos="457200" algn="l"/>
                        </a:tabLst>
                      </a:pPr>
                      <a:r>
                        <a:rPr lang="en-US" sz="2000" b="1" dirty="0">
                          <a:effectLst/>
                          <a:latin typeface="Times New Roman" panose="02020603050405020304" pitchFamily="18" charset="0"/>
                          <a:cs typeface="Times New Roman" panose="02020603050405020304" pitchFamily="18" charset="0"/>
                        </a:rPr>
                        <a:t>Touch screen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ctr" rtl="0">
                        <a:lnSpc>
                          <a:spcPct val="107000"/>
                        </a:lnSpc>
                        <a:spcAft>
                          <a:spcPts val="0"/>
                        </a:spcAft>
                        <a:tabLst>
                          <a:tab pos="457200" algn="l"/>
                        </a:tabLst>
                      </a:pPr>
                      <a:r>
                        <a:rPr lang="en-US" sz="2000" b="1">
                          <a:effectLst/>
                          <a:latin typeface="Times New Roman" panose="02020603050405020304" pitchFamily="18" charset="0"/>
                          <a:cs typeface="Times New Roman" panose="02020603050405020304" pitchFamily="18" charset="0"/>
                        </a:rPr>
                        <a:t>Scanner</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ctr" rtl="0">
                        <a:lnSpc>
                          <a:spcPct val="107000"/>
                        </a:lnSpc>
                        <a:spcAft>
                          <a:spcPts val="0"/>
                        </a:spcAft>
                        <a:tabLst>
                          <a:tab pos="457200" algn="l"/>
                        </a:tabLst>
                      </a:pPr>
                      <a:r>
                        <a:rPr lang="en-US" sz="2000" b="1">
                          <a:effectLst/>
                          <a:latin typeface="Times New Roman" panose="02020603050405020304" pitchFamily="18" charset="0"/>
                          <a:cs typeface="Times New Roman" panose="02020603050405020304" pitchFamily="18" charset="0"/>
                        </a:rPr>
                        <a:t>Webcam</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440977">
                <a:tc>
                  <a:txBody>
                    <a:bodyPr/>
                    <a:lstStyle/>
                    <a:p>
                      <a:pPr marL="342900" lvl="0" indent="-342900" algn="ctr" rtl="0">
                        <a:lnSpc>
                          <a:spcPct val="107000"/>
                        </a:lnSpc>
                        <a:spcAft>
                          <a:spcPts val="0"/>
                        </a:spcAft>
                        <a:tabLst>
                          <a:tab pos="457200" algn="l"/>
                        </a:tabLst>
                      </a:pPr>
                      <a:r>
                        <a:rPr lang="en-US" sz="2000" b="1" dirty="0">
                          <a:effectLst/>
                          <a:latin typeface="Times New Roman" panose="02020603050405020304" pitchFamily="18" charset="0"/>
                          <a:cs typeface="Times New Roman" panose="02020603050405020304" pitchFamily="18" charset="0"/>
                        </a:rPr>
                        <a:t>Touchpads</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ctr" rtl="0">
                        <a:lnSpc>
                          <a:spcPct val="107000"/>
                        </a:lnSpc>
                        <a:spcAft>
                          <a:spcPts val="0"/>
                        </a:spcAft>
                        <a:tabLst>
                          <a:tab pos="457200" algn="l"/>
                        </a:tabLst>
                      </a:pPr>
                      <a:r>
                        <a:rPr lang="en-US" sz="2000" b="1">
                          <a:effectLst/>
                          <a:latin typeface="Times New Roman" panose="02020603050405020304" pitchFamily="18" charset="0"/>
                          <a:cs typeface="Times New Roman" panose="02020603050405020304" pitchFamily="18" charset="0"/>
                        </a:rPr>
                        <a:t>MIDI keyboard</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ctr" rtl="0">
                        <a:lnSpc>
                          <a:spcPct val="107000"/>
                        </a:lnSpc>
                        <a:spcAft>
                          <a:spcPts val="0"/>
                        </a:spcAft>
                        <a:tabLst>
                          <a:tab pos="457200" algn="l"/>
                        </a:tabLst>
                      </a:pPr>
                      <a:r>
                        <a:rPr lang="en-US" sz="2000" b="1">
                          <a:effectLst/>
                          <a:latin typeface="Times New Roman" panose="02020603050405020304" pitchFamily="18" charset="0"/>
                          <a:cs typeface="Times New Roman" panose="02020603050405020304" pitchFamily="18" charset="0"/>
                        </a:rPr>
                        <a:t> </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440977">
                <a:tc>
                  <a:txBody>
                    <a:bodyPr/>
                    <a:lstStyle/>
                    <a:p>
                      <a:pPr marL="342900" lvl="0" indent="-342900" algn="ctr" rtl="0">
                        <a:lnSpc>
                          <a:spcPct val="107000"/>
                        </a:lnSpc>
                        <a:spcAft>
                          <a:spcPts val="0"/>
                        </a:spcAft>
                        <a:tabLst>
                          <a:tab pos="457200" algn="l"/>
                        </a:tabLst>
                      </a:pPr>
                      <a:r>
                        <a:rPr lang="en-US" sz="2000" b="1" dirty="0">
                          <a:effectLst/>
                          <a:latin typeface="Times New Roman" panose="02020603050405020304" pitchFamily="18" charset="0"/>
                          <a:cs typeface="Times New Roman" panose="02020603050405020304" pitchFamily="18" charset="0"/>
                        </a:rPr>
                        <a:t>Graphics Tablets</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ctr" rtl="0">
                        <a:lnSpc>
                          <a:spcPct val="107000"/>
                        </a:lnSpc>
                        <a:spcAft>
                          <a:spcPts val="0"/>
                        </a:spcAft>
                        <a:tabLst>
                          <a:tab pos="457200" algn="l"/>
                        </a:tabLst>
                      </a:pPr>
                      <a:r>
                        <a:rPr lang="en-US" sz="2000" b="1">
                          <a:effectLst/>
                          <a:latin typeface="Times New Roman" panose="02020603050405020304" pitchFamily="18" charset="0"/>
                          <a:cs typeface="Times New Roman" panose="02020603050405020304" pitchFamily="18" charset="0"/>
                        </a:rPr>
                        <a:t>Cameras</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ctr" rtl="0">
                        <a:lnSpc>
                          <a:spcPct val="107000"/>
                        </a:lnSpc>
                        <a:spcAft>
                          <a:spcPts val="0"/>
                        </a:spcAft>
                        <a:tabLst>
                          <a:tab pos="457200" algn="l"/>
                        </a:tabLst>
                      </a:pPr>
                      <a:r>
                        <a:rPr lang="en-US" sz="2000" b="1">
                          <a:effectLst/>
                          <a:latin typeface="Times New Roman" panose="02020603050405020304" pitchFamily="18" charset="0"/>
                          <a:cs typeface="Times New Roman" panose="02020603050405020304" pitchFamily="18" charset="0"/>
                        </a:rPr>
                        <a:t>Pen Input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440977">
                <a:tc>
                  <a:txBody>
                    <a:bodyPr/>
                    <a:lstStyle/>
                    <a:p>
                      <a:pPr marL="342900" lvl="0" indent="-342900" algn="ctr" rtl="0">
                        <a:lnSpc>
                          <a:spcPct val="107000"/>
                        </a:lnSpc>
                        <a:spcAft>
                          <a:spcPts val="0"/>
                        </a:spcAft>
                        <a:tabLst>
                          <a:tab pos="457200" algn="l"/>
                        </a:tabLst>
                      </a:pPr>
                      <a:r>
                        <a:rPr lang="en-US" sz="2000" b="1" dirty="0">
                          <a:effectLst/>
                          <a:latin typeface="Times New Roman" panose="02020603050405020304" pitchFamily="18" charset="0"/>
                          <a:cs typeface="Times New Roman" panose="02020603050405020304" pitchFamily="18" charset="0"/>
                        </a:rPr>
                        <a:t>Video Capture Hardware</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ctr" rtl="0">
                        <a:lnSpc>
                          <a:spcPct val="107000"/>
                        </a:lnSpc>
                        <a:spcAft>
                          <a:spcPts val="0"/>
                        </a:spcAft>
                        <a:tabLst>
                          <a:tab pos="457200" algn="l"/>
                        </a:tabLst>
                      </a:pPr>
                      <a:r>
                        <a:rPr lang="en-US" sz="2000" b="1">
                          <a:effectLst/>
                          <a:latin typeface="Times New Roman" panose="02020603050405020304" pitchFamily="18" charset="0"/>
                          <a:cs typeface="Times New Roman" panose="02020603050405020304" pitchFamily="18" charset="0"/>
                        </a:rPr>
                        <a:t>Microphone</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ctr" rtl="0">
                        <a:lnSpc>
                          <a:spcPct val="107000"/>
                        </a:lnSpc>
                        <a:spcAft>
                          <a:spcPts val="0"/>
                        </a:spcAft>
                        <a:tabLst>
                          <a:tab pos="457200" algn="l"/>
                        </a:tabLst>
                      </a:pPr>
                      <a:r>
                        <a:rPr lang="en-US" sz="2000" b="1">
                          <a:effectLst/>
                          <a:latin typeface="Times New Roman" panose="02020603050405020304" pitchFamily="18" charset="0"/>
                          <a:cs typeface="Times New Roman" panose="02020603050405020304" pitchFamily="18" charset="0"/>
                        </a:rPr>
                        <a:t>Trackballs</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440977">
                <a:tc>
                  <a:txBody>
                    <a:bodyPr/>
                    <a:lstStyle/>
                    <a:p>
                      <a:pPr marL="342900" lvl="0" indent="-342900" algn="ctr" rtl="0">
                        <a:lnSpc>
                          <a:spcPct val="107000"/>
                        </a:lnSpc>
                        <a:spcAft>
                          <a:spcPts val="0"/>
                        </a:spcAft>
                        <a:tabLst>
                          <a:tab pos="457200" algn="l"/>
                        </a:tabLst>
                      </a:pPr>
                      <a:r>
                        <a:rPr lang="en-US" sz="2000" b="1" dirty="0">
                          <a:effectLst/>
                          <a:latin typeface="Times New Roman" panose="02020603050405020304" pitchFamily="18" charset="0"/>
                          <a:cs typeface="Times New Roman" panose="02020603050405020304" pitchFamily="18" charset="0"/>
                        </a:rPr>
                        <a:t>Barcode reader</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ctr" rtl="0">
                        <a:lnSpc>
                          <a:spcPct val="107000"/>
                        </a:lnSpc>
                        <a:spcAft>
                          <a:spcPts val="0"/>
                        </a:spcAft>
                        <a:tabLst>
                          <a:tab pos="457200" algn="l"/>
                        </a:tabLst>
                      </a:pPr>
                      <a:r>
                        <a:rPr lang="en-US" sz="2000" b="1" dirty="0">
                          <a:effectLst/>
                          <a:latin typeface="Times New Roman" panose="02020603050405020304" pitchFamily="18" charset="0"/>
                          <a:cs typeface="Times New Roman" panose="02020603050405020304" pitchFamily="18" charset="0"/>
                        </a:rPr>
                        <a:t>Digital camera</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ctr" rtl="0">
                        <a:lnSpc>
                          <a:spcPct val="107000"/>
                        </a:lnSpc>
                        <a:spcAft>
                          <a:spcPts val="0"/>
                        </a:spcAft>
                        <a:tabLst>
                          <a:tab pos="457200" algn="l"/>
                        </a:tabLst>
                      </a:pPr>
                      <a:r>
                        <a:rPr lang="en-US" sz="2000" b="1">
                          <a:effectLst/>
                          <a:latin typeface="Times New Roman" panose="02020603050405020304" pitchFamily="18" charset="0"/>
                          <a:cs typeface="Times New Roman" panose="02020603050405020304" pitchFamily="18" charset="0"/>
                        </a:rPr>
                        <a:t>Joystick</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440977">
                <a:tc>
                  <a:txBody>
                    <a:bodyPr/>
                    <a:lstStyle/>
                    <a:p>
                      <a:pPr marL="342900" lvl="0" indent="-342900" algn="ctr" rtl="0">
                        <a:lnSpc>
                          <a:spcPct val="107000"/>
                        </a:lnSpc>
                        <a:spcAft>
                          <a:spcPts val="0"/>
                        </a:spcAft>
                        <a:tabLst>
                          <a:tab pos="457200" algn="l"/>
                        </a:tabLst>
                      </a:pPr>
                      <a:r>
                        <a:rPr lang="en-US" sz="2000" b="1">
                          <a:effectLst/>
                          <a:latin typeface="Times New Roman" panose="02020603050405020304" pitchFamily="18" charset="0"/>
                          <a:cs typeface="Times New Roman" panose="02020603050405020304" pitchFamily="18" charset="0"/>
                        </a:rPr>
                        <a:t>Gamepad</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ctr" rtl="0">
                        <a:lnSpc>
                          <a:spcPct val="107000"/>
                        </a:lnSpc>
                        <a:spcAft>
                          <a:spcPts val="0"/>
                        </a:spcAft>
                        <a:tabLst>
                          <a:tab pos="457200" algn="l"/>
                        </a:tabLst>
                      </a:pPr>
                      <a:r>
                        <a:rPr lang="en-US" sz="2000" b="1" dirty="0">
                          <a:effectLst/>
                          <a:latin typeface="Times New Roman" panose="02020603050405020304" pitchFamily="18" charset="0"/>
                          <a:cs typeface="Times New Roman" panose="02020603050405020304" pitchFamily="18" charset="0"/>
                        </a:rPr>
                        <a:t>Electronic Whiteboard</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ctr" rtl="0">
                        <a:lnSpc>
                          <a:spcPct val="107000"/>
                        </a:lnSpc>
                        <a:spcAft>
                          <a:spcPts val="0"/>
                        </a:spcAft>
                        <a:tabLst>
                          <a:tab pos="457200" algn="l"/>
                        </a:tabLs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12"/>
          </p:nvPr>
        </p:nvSpPr>
        <p:spPr/>
        <p:txBody>
          <a:bodyPr/>
          <a:lstStyle/>
          <a:p>
            <a:fld id="{43A0280B-96A8-470E-966A-09B8617766AC}" type="slidenum">
              <a:rPr lang="en-US" smtClean="0"/>
              <a:pPr/>
              <a:t>13</a:t>
            </a:fld>
            <a:endParaRPr lang="en-US"/>
          </a:p>
        </p:txBody>
      </p:sp>
      <p:sp>
        <p:nvSpPr>
          <p:cNvPr id="6" name="Rectangle 1"/>
          <p:cNvSpPr>
            <a:spLocks noChangeArrowheads="1"/>
          </p:cNvSpPr>
          <p:nvPr/>
        </p:nvSpPr>
        <p:spPr bwMode="auto">
          <a:xfrm>
            <a:off x="1485900" y="5443049"/>
            <a:ext cx="100187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ar-JO" sz="28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Note: </a:t>
            </a:r>
            <a:r>
              <a:rPr kumimoji="0" lang="en-US" altLang="ar-JO"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most common use keyboard is the QWERTY keyboard. Generally standard Keyboard has 104 keys</a:t>
            </a:r>
            <a:r>
              <a:rPr kumimoji="0" lang="en-US" altLang="ar-JO" b="0" i="0" u="none" strike="noStrike" cap="none" normalizeH="0" baseline="0" dirty="0">
                <a:ln>
                  <a:noFill/>
                </a:ln>
                <a:solidFill>
                  <a:schemeClr val="tx1"/>
                </a:solidFill>
                <a:effectLst/>
              </a:rPr>
              <a:t> </a:t>
            </a:r>
            <a:endParaRPr kumimoji="0" lang="en-US" altLang="ar-JO"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10577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Processing Unit</a:t>
            </a:r>
          </a:p>
        </p:txBody>
      </p:sp>
      <p:sp>
        <p:nvSpPr>
          <p:cNvPr id="3" name="Content Placeholder 2"/>
          <p:cNvSpPr>
            <a:spLocks noGrp="1"/>
          </p:cNvSpPr>
          <p:nvPr>
            <p:ph idx="1"/>
          </p:nvPr>
        </p:nvSpPr>
        <p:spPr/>
        <p:txBody>
          <a:bodyPr/>
          <a:lstStyle/>
          <a:p>
            <a:r>
              <a:rPr lang="en-US" sz="2800" dirty="0"/>
              <a:t>CPU</a:t>
            </a:r>
          </a:p>
          <a:p>
            <a:r>
              <a:rPr lang="en-US" sz="2800" dirty="0"/>
              <a:t>known as microprocessor or processor</a:t>
            </a:r>
          </a:p>
          <a:p>
            <a:r>
              <a:rPr lang="en-US" sz="2800" dirty="0"/>
              <a:t>It is responsible for all functions and processes </a:t>
            </a:r>
          </a:p>
          <a:p>
            <a:endParaRPr lang="en-US" dirty="0"/>
          </a:p>
        </p:txBody>
      </p:sp>
      <p:pic>
        <p:nvPicPr>
          <p:cNvPr id="4" name="Picture 3" descr="http://www.electrony.net/media/2012/03/cp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2092" y="834397"/>
            <a:ext cx="2369820" cy="1776095"/>
          </a:xfrm>
          <a:prstGeom prst="rect">
            <a:avLst/>
          </a:prstGeom>
          <a:noFill/>
          <a:ln>
            <a:noFill/>
          </a:ln>
        </p:spPr>
      </p:pic>
      <p:pic>
        <p:nvPicPr>
          <p:cNvPr id="5" name="Picture 4" descr="http://www.legitreviews.com/images/reviews/661/skulltrail_cpu_socke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2092" y="4120522"/>
            <a:ext cx="2382520" cy="1790700"/>
          </a:xfrm>
          <a:prstGeom prst="rect">
            <a:avLst/>
          </a:prstGeom>
          <a:noFill/>
          <a:ln>
            <a:noFill/>
          </a:ln>
        </p:spPr>
      </p:pic>
      <p:sp>
        <p:nvSpPr>
          <p:cNvPr id="8" name="Slide Number Placeholder 7"/>
          <p:cNvSpPr>
            <a:spLocks noGrp="1"/>
          </p:cNvSpPr>
          <p:nvPr>
            <p:ph type="sldNum" sz="quarter" idx="12"/>
          </p:nvPr>
        </p:nvSpPr>
        <p:spPr/>
        <p:txBody>
          <a:bodyPr/>
          <a:lstStyle/>
          <a:p>
            <a:fld id="{43A0280B-96A8-470E-966A-09B8617766AC}" type="slidenum">
              <a:rPr lang="en-US" smtClean="0"/>
              <a:pPr/>
              <a:t>14</a:t>
            </a:fld>
            <a:endParaRPr lang="en-US"/>
          </a:p>
        </p:txBody>
      </p:sp>
    </p:spTree>
    <p:extLst>
      <p:ext uri="{BB962C8B-B14F-4D97-AF65-F5344CB8AC3E}">
        <p14:creationId xmlns:p14="http://schemas.microsoft.com/office/powerpoint/2010/main" val="2424274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CPU Components</a:t>
            </a:r>
          </a:p>
        </p:txBody>
      </p:sp>
      <p:sp>
        <p:nvSpPr>
          <p:cNvPr id="3" name="Content Placeholder 2"/>
          <p:cNvSpPr>
            <a:spLocks noGrp="1"/>
          </p:cNvSpPr>
          <p:nvPr>
            <p:ph idx="1"/>
          </p:nvPr>
        </p:nvSpPr>
        <p:spPr/>
        <p:txBody>
          <a:bodyPr>
            <a:normAutofit/>
          </a:bodyPr>
          <a:lstStyle/>
          <a:p>
            <a:pPr fontAlgn="base"/>
            <a:r>
              <a:rPr lang="en-US" sz="2800" dirty="0"/>
              <a:t>The CPU is comprised of three main parts</a:t>
            </a:r>
          </a:p>
          <a:p>
            <a:pPr marL="514350" indent="-514350" fontAlgn="base">
              <a:buFont typeface="+mj-lt"/>
              <a:buAutoNum type="arabicPeriod"/>
            </a:pPr>
            <a:r>
              <a:rPr lang="en-US" sz="2800" b="1" dirty="0"/>
              <a:t>ALU</a:t>
            </a:r>
            <a:r>
              <a:rPr lang="en-US" sz="2800" dirty="0"/>
              <a:t> (Arithmetic Logic Unit)</a:t>
            </a:r>
          </a:p>
          <a:p>
            <a:pPr marL="514350" indent="-514350" fontAlgn="base">
              <a:buFont typeface="+mj-lt"/>
              <a:buAutoNum type="arabicPeriod"/>
            </a:pPr>
            <a:r>
              <a:rPr lang="en-US" sz="2800" dirty="0"/>
              <a:t> </a:t>
            </a:r>
            <a:r>
              <a:rPr lang="en-US" sz="2800" b="1" dirty="0"/>
              <a:t>Control Unit</a:t>
            </a:r>
            <a:r>
              <a:rPr lang="en-US" sz="2800" dirty="0"/>
              <a:t> (</a:t>
            </a:r>
            <a:r>
              <a:rPr lang="en-US" sz="2800" b="1" dirty="0"/>
              <a:t>CU</a:t>
            </a:r>
            <a:r>
              <a:rPr lang="en-US" sz="2800" dirty="0"/>
              <a:t>)</a:t>
            </a:r>
          </a:p>
          <a:p>
            <a:pPr marL="514350" lvl="0" indent="-514350" fontAlgn="base">
              <a:buFont typeface="+mj-lt"/>
              <a:buAutoNum type="arabicPeriod"/>
            </a:pPr>
            <a:r>
              <a:rPr lang="en-US" sz="2800" b="1" dirty="0"/>
              <a:t>Registers</a:t>
            </a:r>
            <a:r>
              <a:rPr lang="en-US" sz="2800" dirty="0"/>
              <a:t>: Stores the data that is to be executed next.</a:t>
            </a:r>
          </a:p>
          <a:p>
            <a:endParaRPr lang="en-US" dirty="0"/>
          </a:p>
        </p:txBody>
      </p:sp>
      <p:sp>
        <p:nvSpPr>
          <p:cNvPr id="6" name="Slide Number Placeholder 5"/>
          <p:cNvSpPr>
            <a:spLocks noGrp="1"/>
          </p:cNvSpPr>
          <p:nvPr>
            <p:ph type="sldNum" sz="quarter" idx="12"/>
          </p:nvPr>
        </p:nvSpPr>
        <p:spPr/>
        <p:txBody>
          <a:bodyPr/>
          <a:lstStyle/>
          <a:p>
            <a:fld id="{43A0280B-96A8-470E-966A-09B8617766AC}" type="slidenum">
              <a:rPr lang="en-US" smtClean="0"/>
              <a:pPr/>
              <a:t>15</a:t>
            </a:fld>
            <a:endParaRPr lang="en-US"/>
          </a:p>
        </p:txBody>
      </p:sp>
    </p:spTree>
    <p:extLst>
      <p:ext uri="{BB962C8B-B14F-4D97-AF65-F5344CB8AC3E}">
        <p14:creationId xmlns:p14="http://schemas.microsoft.com/office/powerpoint/2010/main" val="1711280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ALU</a:t>
            </a:r>
          </a:p>
        </p:txBody>
      </p:sp>
      <p:sp>
        <p:nvSpPr>
          <p:cNvPr id="3" name="Content Placeholder 2"/>
          <p:cNvSpPr>
            <a:spLocks noGrp="1"/>
          </p:cNvSpPr>
          <p:nvPr>
            <p:ph idx="1"/>
          </p:nvPr>
        </p:nvSpPr>
        <p:spPr>
          <a:xfrm>
            <a:off x="2589212" y="1657350"/>
            <a:ext cx="8915400" cy="4857750"/>
          </a:xfrm>
        </p:spPr>
        <p:txBody>
          <a:bodyPr>
            <a:normAutofit/>
          </a:bodyPr>
          <a:lstStyle/>
          <a:p>
            <a:r>
              <a:rPr lang="en-US" sz="2800" dirty="0"/>
              <a:t>Executes all arithmetic and logical operations. </a:t>
            </a:r>
          </a:p>
          <a:p>
            <a:r>
              <a:rPr lang="en-US" sz="2800" dirty="0"/>
              <a:t>Arithmetic calculations like as addition, subtraction, multiplication and division.</a:t>
            </a:r>
          </a:p>
          <a:p>
            <a:r>
              <a:rPr lang="en-US" sz="2800" dirty="0"/>
              <a:t> Logical operation like compare numbers, letters, or special characters</a:t>
            </a:r>
          </a:p>
        </p:txBody>
      </p:sp>
      <p:sp>
        <p:nvSpPr>
          <p:cNvPr id="6" name="Slide Number Placeholder 5"/>
          <p:cNvSpPr>
            <a:spLocks noGrp="1"/>
          </p:cNvSpPr>
          <p:nvPr>
            <p:ph type="sldNum" sz="quarter" idx="12"/>
          </p:nvPr>
        </p:nvSpPr>
        <p:spPr/>
        <p:txBody>
          <a:bodyPr/>
          <a:lstStyle/>
          <a:p>
            <a:fld id="{43A0280B-96A8-470E-966A-09B8617766AC}" type="slidenum">
              <a:rPr lang="en-US" smtClean="0"/>
              <a:pPr/>
              <a:t>16</a:t>
            </a:fld>
            <a:endParaRPr lang="en-US"/>
          </a:p>
        </p:txBody>
      </p:sp>
    </p:spTree>
    <p:extLst>
      <p:ext uri="{BB962C8B-B14F-4D97-AF65-F5344CB8AC3E}">
        <p14:creationId xmlns:p14="http://schemas.microsoft.com/office/powerpoint/2010/main" val="1022541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Unit (CU)</a:t>
            </a:r>
          </a:p>
        </p:txBody>
      </p:sp>
      <p:sp>
        <p:nvSpPr>
          <p:cNvPr id="3" name="Content Placeholder 2"/>
          <p:cNvSpPr>
            <a:spLocks noGrp="1"/>
          </p:cNvSpPr>
          <p:nvPr>
            <p:ph idx="1"/>
          </p:nvPr>
        </p:nvSpPr>
        <p:spPr>
          <a:xfrm>
            <a:off x="2589212" y="2133600"/>
            <a:ext cx="9069388" cy="4057650"/>
          </a:xfrm>
        </p:spPr>
        <p:txBody>
          <a:bodyPr>
            <a:normAutofit fontScale="92500" lnSpcReduction="10000"/>
          </a:bodyPr>
          <a:lstStyle/>
          <a:p>
            <a:pPr marL="0" indent="0">
              <a:buNone/>
            </a:pPr>
            <a:r>
              <a:rPr lang="en-US" sz="2400" b="1" i="1" dirty="0"/>
              <a:t>Control Unit (CU): </a:t>
            </a:r>
            <a:r>
              <a:rPr lang="en-US" sz="2400" dirty="0"/>
              <a:t> controls and co-ordinates computer components.</a:t>
            </a:r>
          </a:p>
          <a:p>
            <a:pPr lvl="0"/>
            <a:r>
              <a:rPr lang="en-US" sz="2400" dirty="0"/>
              <a:t>Read the code for the next instruction to be executed.</a:t>
            </a:r>
          </a:p>
          <a:p>
            <a:pPr lvl="0"/>
            <a:r>
              <a:rPr lang="en-US" sz="2400" dirty="0"/>
              <a:t>Increment the program counter so it points to the next instruction.</a:t>
            </a:r>
          </a:p>
          <a:p>
            <a:pPr lvl="0"/>
            <a:r>
              <a:rPr lang="en-US" sz="2400" dirty="0"/>
              <a:t>Read whatever data the instruction requires from cells in memory.</a:t>
            </a:r>
          </a:p>
          <a:p>
            <a:pPr lvl="0"/>
            <a:r>
              <a:rPr lang="en-US" sz="2400" dirty="0"/>
              <a:t>Provide the necessary data to an ALU or register.</a:t>
            </a:r>
          </a:p>
          <a:p>
            <a:pPr lvl="0"/>
            <a:r>
              <a:rPr lang="en-US" sz="2400" dirty="0"/>
              <a:t>If the instruction requires an ALU or specialized hardware to complete, instruct the hardware to perform the requested operation.</a:t>
            </a:r>
          </a:p>
          <a:p>
            <a:endParaRPr lang="en-US" dirty="0"/>
          </a:p>
        </p:txBody>
      </p:sp>
      <p:sp>
        <p:nvSpPr>
          <p:cNvPr id="6" name="Slide Number Placeholder 5"/>
          <p:cNvSpPr>
            <a:spLocks noGrp="1"/>
          </p:cNvSpPr>
          <p:nvPr>
            <p:ph type="sldNum" sz="quarter" idx="12"/>
          </p:nvPr>
        </p:nvSpPr>
        <p:spPr/>
        <p:txBody>
          <a:bodyPr/>
          <a:lstStyle/>
          <a:p>
            <a:fld id="{43A0280B-96A8-470E-966A-09B8617766AC}" type="slidenum">
              <a:rPr lang="en-US" smtClean="0"/>
              <a:pPr/>
              <a:t>17</a:t>
            </a:fld>
            <a:endParaRPr lang="en-US"/>
          </a:p>
        </p:txBody>
      </p:sp>
    </p:spTree>
    <p:extLst>
      <p:ext uri="{BB962C8B-B14F-4D97-AF65-F5344CB8AC3E}">
        <p14:creationId xmlns:p14="http://schemas.microsoft.com/office/powerpoint/2010/main" val="3922290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Registers </a:t>
            </a:r>
            <a:endParaRPr lang="en-US" dirty="0"/>
          </a:p>
        </p:txBody>
      </p:sp>
      <p:sp>
        <p:nvSpPr>
          <p:cNvPr id="3" name="Content Placeholder 2"/>
          <p:cNvSpPr>
            <a:spLocks noGrp="1"/>
          </p:cNvSpPr>
          <p:nvPr>
            <p:ph idx="1"/>
          </p:nvPr>
        </p:nvSpPr>
        <p:spPr/>
        <p:txBody>
          <a:bodyPr>
            <a:normAutofit/>
          </a:bodyPr>
          <a:lstStyle/>
          <a:p>
            <a:r>
              <a:rPr lang="en-US" sz="3200" b="1" i="1" dirty="0"/>
              <a:t>Registers</a:t>
            </a:r>
            <a:r>
              <a:rPr lang="ar-SA" sz="3200" dirty="0"/>
              <a:t>: </a:t>
            </a:r>
            <a:r>
              <a:rPr lang="en-US" sz="3200" dirty="0"/>
              <a:t>Stores the data that is to be executed next, "very fast storage area".</a:t>
            </a:r>
          </a:p>
        </p:txBody>
      </p:sp>
      <p:sp>
        <p:nvSpPr>
          <p:cNvPr id="6" name="Slide Number Placeholder 5"/>
          <p:cNvSpPr>
            <a:spLocks noGrp="1"/>
          </p:cNvSpPr>
          <p:nvPr>
            <p:ph type="sldNum" sz="quarter" idx="12"/>
          </p:nvPr>
        </p:nvSpPr>
        <p:spPr/>
        <p:txBody>
          <a:bodyPr/>
          <a:lstStyle/>
          <a:p>
            <a:fld id="{43A0280B-96A8-470E-966A-09B8617766AC}" type="slidenum">
              <a:rPr lang="en-US" smtClean="0"/>
              <a:pPr/>
              <a:t>18</a:t>
            </a:fld>
            <a:endParaRPr lang="en-US"/>
          </a:p>
        </p:txBody>
      </p:sp>
    </p:spTree>
    <p:extLst>
      <p:ext uri="{BB962C8B-B14F-4D97-AF65-F5344CB8AC3E}">
        <p14:creationId xmlns:p14="http://schemas.microsoft.com/office/powerpoint/2010/main" val="360553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Primary Memory</a:t>
            </a:r>
            <a:endParaRPr lang="en-US" dirty="0"/>
          </a:p>
        </p:txBody>
      </p:sp>
      <p:sp>
        <p:nvSpPr>
          <p:cNvPr id="3" name="Content Placeholder 2"/>
          <p:cNvSpPr>
            <a:spLocks noGrp="1"/>
          </p:cNvSpPr>
          <p:nvPr>
            <p:ph idx="1"/>
          </p:nvPr>
        </p:nvSpPr>
        <p:spPr>
          <a:xfrm>
            <a:off x="2200592" y="1653540"/>
            <a:ext cx="8915400" cy="4518660"/>
          </a:xfrm>
        </p:spPr>
        <p:txBody>
          <a:bodyPr>
            <a:normAutofit/>
          </a:bodyPr>
          <a:lstStyle/>
          <a:p>
            <a:r>
              <a:rPr lang="en-US" sz="3200" b="1" dirty="0"/>
              <a:t>1. RAM.</a:t>
            </a:r>
          </a:p>
          <a:p>
            <a:r>
              <a:rPr lang="en-US" sz="3200" b="1" dirty="0"/>
              <a:t>2.ROM</a:t>
            </a:r>
          </a:p>
        </p:txBody>
      </p:sp>
      <p:sp>
        <p:nvSpPr>
          <p:cNvPr id="6" name="Slide Number Placeholder 5"/>
          <p:cNvSpPr>
            <a:spLocks noGrp="1"/>
          </p:cNvSpPr>
          <p:nvPr>
            <p:ph type="sldNum" sz="quarter" idx="12"/>
          </p:nvPr>
        </p:nvSpPr>
        <p:spPr/>
        <p:txBody>
          <a:bodyPr/>
          <a:lstStyle/>
          <a:p>
            <a:fld id="{43A0280B-96A8-470E-966A-09B8617766AC}" type="slidenum">
              <a:rPr lang="en-US" smtClean="0"/>
              <a:pPr/>
              <a:t>19</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5120" y="1638300"/>
            <a:ext cx="5053253" cy="4233206"/>
          </a:xfrm>
          <a:prstGeom prst="rect">
            <a:avLst/>
          </a:prstGeom>
        </p:spPr>
      </p:pic>
    </p:spTree>
    <p:extLst>
      <p:ext uri="{BB962C8B-B14F-4D97-AF65-F5344CB8AC3E}">
        <p14:creationId xmlns:p14="http://schemas.microsoft.com/office/powerpoint/2010/main" val="4188102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a:t>
            </a:r>
          </a:p>
        </p:txBody>
      </p:sp>
      <p:sp>
        <p:nvSpPr>
          <p:cNvPr id="3" name="Content Placeholder 2"/>
          <p:cNvSpPr>
            <a:spLocks noGrp="1"/>
          </p:cNvSpPr>
          <p:nvPr>
            <p:ph idx="1"/>
          </p:nvPr>
        </p:nvSpPr>
        <p:spPr>
          <a:xfrm>
            <a:off x="2589212" y="1638300"/>
            <a:ext cx="8915400" cy="4272922"/>
          </a:xfrm>
        </p:spPr>
        <p:txBody>
          <a:bodyPr/>
          <a:lstStyle/>
          <a:p>
            <a:r>
              <a:rPr lang="en-US" sz="3200" dirty="0"/>
              <a:t>A computer is an electronic device, operating under the control of instructions stored in its own memory that can accept data (input), process the data according to specified rules, produce information (output), and store the information for future use</a:t>
            </a:r>
          </a:p>
        </p:txBody>
      </p:sp>
      <p:sp>
        <p:nvSpPr>
          <p:cNvPr id="7" name="Slide Number Placeholder 6"/>
          <p:cNvSpPr>
            <a:spLocks noGrp="1"/>
          </p:cNvSpPr>
          <p:nvPr>
            <p:ph type="sldNum" sz="quarter" idx="12"/>
          </p:nvPr>
        </p:nvSpPr>
        <p:spPr/>
        <p:txBody>
          <a:bodyPr/>
          <a:lstStyle/>
          <a:p>
            <a:fld id="{43A0280B-96A8-470E-966A-09B8617766AC}" type="slidenum">
              <a:rPr lang="en-US" smtClean="0"/>
              <a:pPr/>
              <a:t>2</a:t>
            </a:fld>
            <a:endParaRPr lang="en-US"/>
          </a:p>
        </p:txBody>
      </p:sp>
    </p:spTree>
    <p:extLst>
      <p:ext uri="{BB962C8B-B14F-4D97-AF65-F5344CB8AC3E}">
        <p14:creationId xmlns:p14="http://schemas.microsoft.com/office/powerpoint/2010/main" val="2194792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Primary Memory</a:t>
            </a:r>
            <a:endParaRPr lang="en-US" dirty="0"/>
          </a:p>
        </p:txBody>
      </p:sp>
      <p:sp>
        <p:nvSpPr>
          <p:cNvPr id="3" name="Content Placeholder 2"/>
          <p:cNvSpPr>
            <a:spLocks noGrp="1"/>
          </p:cNvSpPr>
          <p:nvPr>
            <p:ph idx="1"/>
          </p:nvPr>
        </p:nvSpPr>
        <p:spPr>
          <a:xfrm>
            <a:off x="2200592" y="1653540"/>
            <a:ext cx="8915400" cy="4518660"/>
          </a:xfrm>
        </p:spPr>
        <p:txBody>
          <a:bodyPr>
            <a:normAutofit fontScale="77500" lnSpcReduction="20000"/>
          </a:bodyPr>
          <a:lstStyle/>
          <a:p>
            <a:pPr marL="0" indent="0">
              <a:buNone/>
            </a:pPr>
            <a:r>
              <a:rPr lang="en-US" sz="3200" dirty="0"/>
              <a:t>1. </a:t>
            </a:r>
            <a:r>
              <a:rPr lang="en-US" sz="3200" b="1" dirty="0"/>
              <a:t>RAM</a:t>
            </a:r>
            <a:r>
              <a:rPr lang="en-US" sz="3200" dirty="0"/>
              <a:t>: Random Access Memory: is a memory scheme within the computer system responsible for storing data on a temporary basis, so that it can be promptly accessed by the processor as and when needed. </a:t>
            </a:r>
          </a:p>
          <a:p>
            <a:r>
              <a:rPr lang="en-US" sz="3200" dirty="0"/>
              <a:t>It is volatile in nature, which means that data will be erased once supply to the storage device is turned off. </a:t>
            </a:r>
          </a:p>
          <a:p>
            <a:r>
              <a:rPr lang="en-US" sz="3200" dirty="0"/>
              <a:t>RAM stores data randomly and the processor accesses these data randomly from the RAM storage. </a:t>
            </a:r>
          </a:p>
          <a:p>
            <a:r>
              <a:rPr lang="en-US" sz="3200" dirty="0"/>
              <a:t>RAM is considered "random access" because you can access any memory cell directly if you know the row and column that intersect at that cell.</a:t>
            </a:r>
          </a:p>
        </p:txBody>
      </p:sp>
      <p:sp>
        <p:nvSpPr>
          <p:cNvPr id="6" name="Slide Number Placeholder 5"/>
          <p:cNvSpPr>
            <a:spLocks noGrp="1"/>
          </p:cNvSpPr>
          <p:nvPr>
            <p:ph type="sldNum" sz="quarter" idx="12"/>
          </p:nvPr>
        </p:nvSpPr>
        <p:spPr/>
        <p:txBody>
          <a:bodyPr/>
          <a:lstStyle/>
          <a:p>
            <a:fld id="{43A0280B-96A8-470E-966A-09B8617766AC}" type="slidenum">
              <a:rPr lang="en-US" smtClean="0"/>
              <a:pPr/>
              <a:t>20</a:t>
            </a:fld>
            <a:endParaRPr lang="en-US"/>
          </a:p>
        </p:txBody>
      </p:sp>
    </p:spTree>
    <p:extLst>
      <p:ext uri="{BB962C8B-B14F-4D97-AF65-F5344CB8AC3E}">
        <p14:creationId xmlns:p14="http://schemas.microsoft.com/office/powerpoint/2010/main" val="1938947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Primary Memory</a:t>
            </a:r>
            <a:endParaRPr lang="en-US" dirty="0"/>
          </a:p>
        </p:txBody>
      </p:sp>
      <p:sp>
        <p:nvSpPr>
          <p:cNvPr id="3" name="Content Placeholder 2"/>
          <p:cNvSpPr>
            <a:spLocks noGrp="1"/>
          </p:cNvSpPr>
          <p:nvPr>
            <p:ph idx="1"/>
          </p:nvPr>
        </p:nvSpPr>
        <p:spPr>
          <a:xfrm>
            <a:off x="2200592" y="1653540"/>
            <a:ext cx="8915400" cy="3777622"/>
          </a:xfrm>
        </p:spPr>
        <p:txBody>
          <a:bodyPr>
            <a:normAutofit/>
          </a:bodyPr>
          <a:lstStyle/>
          <a:p>
            <a:pPr marL="0" indent="0">
              <a:buNone/>
            </a:pPr>
            <a:r>
              <a:rPr lang="en-US" sz="3200" dirty="0"/>
              <a:t>2. </a:t>
            </a:r>
            <a:r>
              <a:rPr lang="en-US" sz="3200" b="1" dirty="0"/>
              <a:t>ROM</a:t>
            </a:r>
            <a:r>
              <a:rPr lang="en-US" sz="3200" dirty="0"/>
              <a:t> (Read Only Memory): ROM is a permanent form of storage. ROM stays active regardless of whether power supply to it is turned on or off. ROM devices do not allow data stored on them to be modified.</a:t>
            </a:r>
          </a:p>
        </p:txBody>
      </p:sp>
      <p:sp>
        <p:nvSpPr>
          <p:cNvPr id="6" name="Slide Number Placeholder 5"/>
          <p:cNvSpPr>
            <a:spLocks noGrp="1"/>
          </p:cNvSpPr>
          <p:nvPr>
            <p:ph type="sldNum" sz="quarter" idx="12"/>
          </p:nvPr>
        </p:nvSpPr>
        <p:spPr/>
        <p:txBody>
          <a:bodyPr/>
          <a:lstStyle/>
          <a:p>
            <a:fld id="{43A0280B-96A8-470E-966A-09B8617766AC}" type="slidenum">
              <a:rPr lang="en-US" smtClean="0"/>
              <a:pPr/>
              <a:t>21</a:t>
            </a:fld>
            <a:endParaRPr lang="en-US"/>
          </a:p>
        </p:txBody>
      </p:sp>
    </p:spTree>
    <p:extLst>
      <p:ext uri="{BB962C8B-B14F-4D97-AF65-F5344CB8AC3E}">
        <p14:creationId xmlns:p14="http://schemas.microsoft.com/office/powerpoint/2010/main" val="3160014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Memory</a:t>
            </a:r>
          </a:p>
        </p:txBody>
      </p:sp>
      <p:sp>
        <p:nvSpPr>
          <p:cNvPr id="3" name="Content Placeholder 2"/>
          <p:cNvSpPr>
            <a:spLocks noGrp="1"/>
          </p:cNvSpPr>
          <p:nvPr>
            <p:ph idx="1"/>
          </p:nvPr>
        </p:nvSpPr>
        <p:spPr>
          <a:xfrm>
            <a:off x="2592925" y="2190750"/>
            <a:ext cx="8915400" cy="3777622"/>
          </a:xfrm>
        </p:spPr>
        <p:txBody>
          <a:bodyPr/>
          <a:lstStyle/>
          <a:p>
            <a:r>
              <a:rPr lang="en-US" sz="3200" dirty="0">
                <a:solidFill>
                  <a:schemeClr val="tx1">
                    <a:lumMod val="85000"/>
                    <a:lumOff val="15000"/>
                  </a:schemeClr>
                </a:solidFill>
                <a:latin typeface="+mj-lt"/>
                <a:ea typeface="+mj-ea"/>
                <a:cs typeface="+mj-cs"/>
              </a:rPr>
              <a:t>Stores data and programs permanently  </a:t>
            </a:r>
          </a:p>
          <a:p>
            <a:r>
              <a:rPr lang="en-US" sz="3200" dirty="0">
                <a:solidFill>
                  <a:schemeClr val="tx1">
                    <a:lumMod val="85000"/>
                    <a:lumOff val="15000"/>
                  </a:schemeClr>
                </a:solidFill>
                <a:latin typeface="+mj-lt"/>
                <a:ea typeface="+mj-ea"/>
                <a:cs typeface="+mj-cs"/>
              </a:rPr>
              <a:t>its retained after the power is turned off</a:t>
            </a:r>
          </a:p>
          <a:p>
            <a:r>
              <a:rPr lang="en-US" sz="3200" dirty="0">
                <a:solidFill>
                  <a:schemeClr val="tx1">
                    <a:lumMod val="85000"/>
                    <a:lumOff val="15000"/>
                  </a:schemeClr>
                </a:solidFill>
                <a:latin typeface="+mj-lt"/>
                <a:ea typeface="+mj-ea"/>
                <a:cs typeface="+mj-cs"/>
              </a:rPr>
              <a:t>Main Examples </a:t>
            </a:r>
          </a:p>
          <a:p>
            <a:pPr marL="914400" lvl="1" indent="-514350">
              <a:buFont typeface="+mj-lt"/>
              <a:buAutoNum type="arabicPeriod"/>
            </a:pPr>
            <a:r>
              <a:rPr lang="en-US" sz="3000" dirty="0">
                <a:solidFill>
                  <a:schemeClr val="tx1">
                    <a:lumMod val="85000"/>
                    <a:lumOff val="15000"/>
                  </a:schemeClr>
                </a:solidFill>
                <a:latin typeface="+mj-lt"/>
                <a:ea typeface="+mj-ea"/>
                <a:cs typeface="+mj-cs"/>
              </a:rPr>
              <a:t>Hard Disk</a:t>
            </a:r>
          </a:p>
          <a:p>
            <a:pPr marL="914400" lvl="1" indent="-514350">
              <a:buFont typeface="+mj-lt"/>
              <a:buAutoNum type="arabicPeriod"/>
            </a:pPr>
            <a:r>
              <a:rPr lang="en-US" sz="3000" dirty="0">
                <a:solidFill>
                  <a:schemeClr val="tx1">
                    <a:lumMod val="85000"/>
                    <a:lumOff val="15000"/>
                  </a:schemeClr>
                </a:solidFill>
                <a:latin typeface="+mj-lt"/>
                <a:ea typeface="+mj-ea"/>
                <a:cs typeface="+mj-cs"/>
              </a:rPr>
              <a:t>Optical Disk</a:t>
            </a:r>
          </a:p>
          <a:p>
            <a:pPr marL="914400" lvl="1" indent="-514350">
              <a:buFont typeface="+mj-lt"/>
              <a:buAutoNum type="arabicPeriod"/>
            </a:pPr>
            <a:r>
              <a:rPr lang="en-US" sz="3000" dirty="0">
                <a:solidFill>
                  <a:schemeClr val="tx1">
                    <a:lumMod val="85000"/>
                    <a:lumOff val="15000"/>
                  </a:schemeClr>
                </a:solidFill>
                <a:latin typeface="+mj-lt"/>
                <a:ea typeface="+mj-ea"/>
                <a:cs typeface="+mj-cs"/>
              </a:rPr>
              <a:t>Flash memory</a:t>
            </a:r>
          </a:p>
          <a:p>
            <a:endParaRPr lang="en-US" dirty="0"/>
          </a:p>
        </p:txBody>
      </p:sp>
      <p:sp>
        <p:nvSpPr>
          <p:cNvPr id="6" name="Slide Number Placeholder 5"/>
          <p:cNvSpPr>
            <a:spLocks noGrp="1"/>
          </p:cNvSpPr>
          <p:nvPr>
            <p:ph type="sldNum" sz="quarter" idx="12"/>
          </p:nvPr>
        </p:nvSpPr>
        <p:spPr/>
        <p:txBody>
          <a:bodyPr/>
          <a:lstStyle/>
          <a:p>
            <a:fld id="{43A0280B-96A8-470E-966A-09B8617766AC}" type="slidenum">
              <a:rPr lang="en-US" smtClean="0"/>
              <a:pPr/>
              <a:t>22</a:t>
            </a:fld>
            <a:endParaRPr lang="en-US"/>
          </a:p>
        </p:txBody>
      </p:sp>
    </p:spTree>
    <p:extLst>
      <p:ext uri="{BB962C8B-B14F-4D97-AF65-F5344CB8AC3E}">
        <p14:creationId xmlns:p14="http://schemas.microsoft.com/office/powerpoint/2010/main" val="1836880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Disk</a:t>
            </a:r>
          </a:p>
        </p:txBody>
      </p:sp>
      <p:sp>
        <p:nvSpPr>
          <p:cNvPr id="3" name="Content Placeholder 2"/>
          <p:cNvSpPr>
            <a:spLocks noGrp="1"/>
          </p:cNvSpPr>
          <p:nvPr>
            <p:ph idx="1"/>
          </p:nvPr>
        </p:nvSpPr>
        <p:spPr/>
        <p:txBody>
          <a:bodyPr/>
          <a:lstStyle/>
          <a:p>
            <a:r>
              <a:rPr lang="en-US" sz="3200" dirty="0"/>
              <a:t>Called Disk drive or HDD</a:t>
            </a:r>
          </a:p>
          <a:p>
            <a:r>
              <a:rPr lang="en-US" sz="3200" dirty="0"/>
              <a:t>stores and provides relatively quick access to large amounts of data.</a:t>
            </a:r>
          </a:p>
          <a:p>
            <a:r>
              <a:rPr lang="en-US" sz="3200" dirty="0"/>
              <a:t>Stores data on an electromagnetically charged surface or set of surfaces</a:t>
            </a:r>
            <a:r>
              <a:rPr lang="en-US" dirty="0"/>
              <a:t>.</a:t>
            </a:r>
          </a:p>
        </p:txBody>
      </p:sp>
      <p:pic>
        <p:nvPicPr>
          <p:cNvPr id="4" name="Picture 3" descr="http://static.clickbd.com/global/classified/item_img/254557_0_origina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9045" y="4719327"/>
            <a:ext cx="1705610" cy="1420495"/>
          </a:xfrm>
          <a:prstGeom prst="rect">
            <a:avLst/>
          </a:prstGeom>
          <a:noFill/>
          <a:ln>
            <a:noFill/>
          </a:ln>
        </p:spPr>
      </p:pic>
      <p:sp>
        <p:nvSpPr>
          <p:cNvPr id="7" name="Slide Number Placeholder 6"/>
          <p:cNvSpPr>
            <a:spLocks noGrp="1"/>
          </p:cNvSpPr>
          <p:nvPr>
            <p:ph type="sldNum" sz="quarter" idx="12"/>
          </p:nvPr>
        </p:nvSpPr>
        <p:spPr/>
        <p:txBody>
          <a:bodyPr/>
          <a:lstStyle/>
          <a:p>
            <a:fld id="{43A0280B-96A8-470E-966A-09B8617766AC}" type="slidenum">
              <a:rPr lang="en-US" smtClean="0"/>
              <a:pPr/>
              <a:t>23</a:t>
            </a:fld>
            <a:endParaRPr lang="en-US"/>
          </a:p>
        </p:txBody>
      </p:sp>
    </p:spTree>
    <p:extLst>
      <p:ext uri="{BB962C8B-B14F-4D97-AF65-F5344CB8AC3E}">
        <p14:creationId xmlns:p14="http://schemas.microsoft.com/office/powerpoint/2010/main" val="3354671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Optical Disk &amp; Flash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400" dirty="0"/>
              <a:t>an optical disc drive (ODD) is a </a:t>
            </a:r>
            <a:r>
              <a:rPr lang="en-US" sz="2400" dirty="0">
                <a:hlinkClick r:id="rId2" tooltip="Disk drive"/>
              </a:rPr>
              <a:t>disk drive</a:t>
            </a:r>
            <a:r>
              <a:rPr lang="en-US" sz="2400" dirty="0"/>
              <a:t> that uses </a:t>
            </a:r>
            <a:r>
              <a:rPr lang="en-US" sz="2400" dirty="0">
                <a:hlinkClick r:id="rId3" tooltip="Laser"/>
              </a:rPr>
              <a:t>laser</a:t>
            </a:r>
            <a:r>
              <a:rPr lang="en-US" sz="2400" dirty="0"/>
              <a:t> light to store data.</a:t>
            </a:r>
          </a:p>
          <a:p>
            <a:r>
              <a:rPr lang="en-US" sz="2400" dirty="0"/>
              <a:t>There are three main types of optical media: CD, DVD, and Blu-ray disc</a:t>
            </a:r>
          </a:p>
          <a:p>
            <a:endParaRPr lang="en-US" sz="2400" dirty="0"/>
          </a:p>
          <a:p>
            <a:endParaRPr lang="en-US" sz="2400" dirty="0"/>
          </a:p>
        </p:txBody>
      </p:sp>
      <p:pic>
        <p:nvPicPr>
          <p:cNvPr id="4" name="Picture 3" descr="http://t3.gstatic.com/images?q=tbn:ANd9GcRPCeEg5WGbklKni2EohIMHa6LJlhUkNM_fBC44NLE_EAY3gb3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9637" y="624110"/>
            <a:ext cx="1876425" cy="1533525"/>
          </a:xfrm>
          <a:prstGeom prst="rect">
            <a:avLst/>
          </a:prstGeom>
          <a:noFill/>
          <a:ln>
            <a:noFill/>
          </a:ln>
        </p:spPr>
      </p:pic>
      <p:sp>
        <p:nvSpPr>
          <p:cNvPr id="8" name="Slide Number Placeholder 7"/>
          <p:cNvSpPr>
            <a:spLocks noGrp="1"/>
          </p:cNvSpPr>
          <p:nvPr>
            <p:ph type="sldNum" sz="quarter" idx="12"/>
          </p:nvPr>
        </p:nvSpPr>
        <p:spPr/>
        <p:txBody>
          <a:bodyPr/>
          <a:lstStyle/>
          <a:p>
            <a:fld id="{43A0280B-96A8-470E-966A-09B8617766AC}" type="slidenum">
              <a:rPr lang="en-US" smtClean="0"/>
              <a:pPr/>
              <a:t>24</a:t>
            </a:fld>
            <a:endParaRPr lang="en-US"/>
          </a:p>
        </p:txBody>
      </p:sp>
      <p:sp>
        <p:nvSpPr>
          <p:cNvPr id="9" name="Rectangle 7"/>
          <p:cNvSpPr>
            <a:spLocks noChangeArrowheads="1"/>
          </p:cNvSpPr>
          <p:nvPr/>
        </p:nvSpPr>
        <p:spPr bwMode="auto">
          <a:xfrm>
            <a:off x="2111991" y="3627489"/>
            <a:ext cx="956407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Black" panose="020B0A04020102020204" pitchFamily="34" charset="0"/>
                <a:cs typeface="Tahoma" panose="020B0604030504040204" pitchFamily="34" charset="0"/>
              </a:defRPr>
            </a:lvl1pPr>
            <a:lvl2pPr marL="742950" indent="-285750">
              <a:defRPr>
                <a:solidFill>
                  <a:schemeClr val="tx1"/>
                </a:solidFill>
                <a:latin typeface="Arial Black" panose="020B0A04020102020204" pitchFamily="34" charset="0"/>
                <a:cs typeface="Tahoma" panose="020B0604030504040204" pitchFamily="34" charset="0"/>
              </a:defRPr>
            </a:lvl2pPr>
            <a:lvl3pPr marL="1143000" indent="-228600">
              <a:defRPr>
                <a:solidFill>
                  <a:schemeClr val="tx1"/>
                </a:solidFill>
                <a:latin typeface="Arial Black" panose="020B0A04020102020204" pitchFamily="34" charset="0"/>
                <a:cs typeface="Tahoma" panose="020B0604030504040204" pitchFamily="34" charset="0"/>
              </a:defRPr>
            </a:lvl3pPr>
            <a:lvl4pPr marL="1600200" indent="-228600">
              <a:defRPr>
                <a:solidFill>
                  <a:schemeClr val="tx1"/>
                </a:solidFill>
                <a:latin typeface="Arial Black" panose="020B0A04020102020204" pitchFamily="34" charset="0"/>
                <a:cs typeface="Tahoma" panose="020B0604030504040204" pitchFamily="34" charset="0"/>
              </a:defRPr>
            </a:lvl4pPr>
            <a:lvl5pPr marL="2057400" indent="-228600">
              <a:defRPr>
                <a:solidFill>
                  <a:schemeClr val="tx1"/>
                </a:solidFill>
                <a:latin typeface="Arial Black" panose="020B0A04020102020204" pitchFamily="34" charset="0"/>
                <a:cs typeface="Tahoma" panose="020B060403050404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Tahoma" panose="020B060403050404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Tahoma" panose="020B060403050404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Tahoma" panose="020B060403050404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Tahoma" panose="020B0604030504040204" pitchFamily="34" charset="0"/>
              </a:defRPr>
            </a:lvl9pPr>
          </a:lstStyle>
          <a:p>
            <a:r>
              <a:rPr lang="en-US" dirty="0">
                <a:solidFill>
                  <a:srgbClr val="FF0000"/>
                </a:solidFill>
              </a:rPr>
              <a:t>CD “Compact Disk” can store up to 700MB</a:t>
            </a:r>
            <a:endParaRPr lang="en-US" b="1" dirty="0">
              <a:latin typeface="Tahoma" panose="020B0604030504040204" pitchFamily="34" charset="0"/>
            </a:endParaRPr>
          </a:p>
          <a:p>
            <a:r>
              <a:rPr lang="en-US" dirty="0">
                <a:solidFill>
                  <a:srgbClr val="FF0000"/>
                </a:solidFill>
              </a:rPr>
              <a:t>DVD “ Digital Video Disk</a:t>
            </a:r>
            <a:r>
              <a:rPr lang="ar-SA" dirty="0">
                <a:solidFill>
                  <a:srgbClr val="FF0000"/>
                </a:solidFill>
              </a:rPr>
              <a:t> </a:t>
            </a:r>
            <a:r>
              <a:rPr lang="en-US" dirty="0">
                <a:solidFill>
                  <a:srgbClr val="FF0000"/>
                </a:solidFill>
              </a:rPr>
              <a:t>“ can store up to 8.4 GB</a:t>
            </a:r>
          </a:p>
          <a:p>
            <a:r>
              <a:rPr lang="en-US" dirty="0">
                <a:solidFill>
                  <a:srgbClr val="FF0000"/>
                </a:solidFill>
              </a:rPr>
              <a:t>Blu-ray disc. can store up to 50 GB</a:t>
            </a:r>
          </a:p>
          <a:p>
            <a:endParaRPr lang="en-US" dirty="0">
              <a:solidFill>
                <a:srgbClr val="FF0000"/>
              </a:solidFill>
            </a:endParaRPr>
          </a:p>
          <a:p>
            <a:endParaRPr lang="en-US" dirty="0">
              <a:solidFill>
                <a:srgbClr val="FF0000"/>
              </a:solidFill>
            </a:endParaRPr>
          </a:p>
          <a:p>
            <a:endParaRPr lang="ar-SA" dirty="0">
              <a:latin typeface="Tahoma" panose="020B0604030504040204" pitchFamily="34" charset="0"/>
            </a:endParaRPr>
          </a:p>
        </p:txBody>
      </p:sp>
    </p:spTree>
    <p:extLst>
      <p:ext uri="{BB962C8B-B14F-4D97-AF65-F5344CB8AC3E}">
        <p14:creationId xmlns:p14="http://schemas.microsoft.com/office/powerpoint/2010/main" val="141761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Flash Disk</a:t>
            </a:r>
            <a:r>
              <a:rPr lang="en-US" dirty="0"/>
              <a:t/>
            </a:r>
            <a:br>
              <a:rPr lang="en-US" dirty="0"/>
            </a:br>
            <a:endParaRPr lang="ar-JO" dirty="0"/>
          </a:p>
        </p:txBody>
      </p:sp>
      <p:sp>
        <p:nvSpPr>
          <p:cNvPr id="3" name="Content Placeholder 2"/>
          <p:cNvSpPr>
            <a:spLocks noGrp="1"/>
          </p:cNvSpPr>
          <p:nvPr>
            <p:ph idx="1"/>
          </p:nvPr>
        </p:nvSpPr>
        <p:spPr/>
        <p:txBody>
          <a:bodyPr>
            <a:normAutofit/>
          </a:bodyPr>
          <a:lstStyle/>
          <a:p>
            <a:r>
              <a:rPr lang="en-US" sz="2400" dirty="0"/>
              <a:t>A storage module made of flash memory chips. A Flash disks have no mechanical platters or access arms, but the term "disk" is used because the data are accessed as if they were on a hard drive. The disk storage structure is emulated.</a:t>
            </a:r>
          </a:p>
          <a:p>
            <a:endParaRPr lang="ar-JO" sz="2400" dirty="0"/>
          </a:p>
        </p:txBody>
      </p:sp>
      <p:sp>
        <p:nvSpPr>
          <p:cNvPr id="4" name="Slide Number Placeholder 3"/>
          <p:cNvSpPr>
            <a:spLocks noGrp="1"/>
          </p:cNvSpPr>
          <p:nvPr>
            <p:ph type="sldNum" sz="quarter" idx="12"/>
          </p:nvPr>
        </p:nvSpPr>
        <p:spPr/>
        <p:txBody>
          <a:bodyPr/>
          <a:lstStyle/>
          <a:p>
            <a:fld id="{43A0280B-96A8-470E-966A-09B8617766AC}" type="slidenum">
              <a:rPr lang="en-US" smtClean="0"/>
              <a:pPr/>
              <a:t>25</a:t>
            </a:fld>
            <a:endParaRPr lang="en-US"/>
          </a:p>
        </p:txBody>
      </p:sp>
    </p:spTree>
    <p:extLst>
      <p:ext uri="{BB962C8B-B14F-4D97-AF65-F5344CB8AC3E}">
        <p14:creationId xmlns:p14="http://schemas.microsoft.com/office/powerpoint/2010/main" val="1310084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 V.s Hard Disk</a:t>
            </a:r>
          </a:p>
        </p:txBody>
      </p:sp>
      <p:sp>
        <p:nvSpPr>
          <p:cNvPr id="3" name="Content Placeholder 2"/>
          <p:cNvSpPr>
            <a:spLocks noGrp="1"/>
          </p:cNvSpPr>
          <p:nvPr>
            <p:ph idx="1"/>
          </p:nvPr>
        </p:nvSpPr>
        <p:spPr/>
        <p:txBody>
          <a:bodyPr/>
          <a:lstStyle/>
          <a:p>
            <a:r>
              <a:rPr lang="en-US" sz="3200" dirty="0"/>
              <a:t>What are the differences between RAM as a main memory and HDD as a Secondary Memory.</a:t>
            </a:r>
          </a:p>
          <a:p>
            <a:endParaRPr lang="en-US" dirty="0"/>
          </a:p>
        </p:txBody>
      </p:sp>
      <p:sp>
        <p:nvSpPr>
          <p:cNvPr id="6" name="Slide Number Placeholder 5"/>
          <p:cNvSpPr>
            <a:spLocks noGrp="1"/>
          </p:cNvSpPr>
          <p:nvPr>
            <p:ph type="sldNum" sz="quarter" idx="12"/>
          </p:nvPr>
        </p:nvSpPr>
        <p:spPr/>
        <p:txBody>
          <a:bodyPr/>
          <a:lstStyle/>
          <a:p>
            <a:fld id="{43A0280B-96A8-470E-966A-09B8617766AC}" type="slidenum">
              <a:rPr lang="en-US" smtClean="0"/>
              <a:pPr/>
              <a:t>26</a:t>
            </a:fld>
            <a:endParaRPr lang="en-US"/>
          </a:p>
        </p:txBody>
      </p:sp>
    </p:spTree>
    <p:extLst>
      <p:ext uri="{BB962C8B-B14F-4D97-AF65-F5344CB8AC3E}">
        <p14:creationId xmlns:p14="http://schemas.microsoft.com/office/powerpoint/2010/main" val="3010093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 V.s Hard Disk</a:t>
            </a:r>
          </a:p>
        </p:txBody>
      </p:sp>
      <p:sp>
        <p:nvSpPr>
          <p:cNvPr id="6" name="Slide Number Placeholder 5"/>
          <p:cNvSpPr>
            <a:spLocks noGrp="1"/>
          </p:cNvSpPr>
          <p:nvPr>
            <p:ph type="sldNum" sz="quarter" idx="12"/>
          </p:nvPr>
        </p:nvSpPr>
        <p:spPr/>
        <p:txBody>
          <a:bodyPr/>
          <a:lstStyle/>
          <a:p>
            <a:fld id="{43A0280B-96A8-470E-966A-09B8617766AC}" type="slidenum">
              <a:rPr lang="en-US" smtClean="0"/>
              <a:pPr/>
              <a:t>27</a:t>
            </a:fld>
            <a:endParaRPr lang="en-US"/>
          </a:p>
        </p:txBody>
      </p:sp>
      <p:pic>
        <p:nvPicPr>
          <p:cNvPr id="5" name="Picture 4"/>
          <p:cNvPicPr>
            <a:picLocks noChangeAspect="1"/>
          </p:cNvPicPr>
          <p:nvPr/>
        </p:nvPicPr>
        <p:blipFill>
          <a:blip r:embed="rId2"/>
          <a:stretch>
            <a:fillRect/>
          </a:stretch>
        </p:blipFill>
        <p:spPr>
          <a:xfrm>
            <a:off x="3043451" y="1372737"/>
            <a:ext cx="6400799" cy="5287370"/>
          </a:xfrm>
          <a:prstGeom prst="rect">
            <a:avLst/>
          </a:prstGeom>
        </p:spPr>
      </p:pic>
    </p:spTree>
    <p:extLst>
      <p:ext uri="{BB962C8B-B14F-4D97-AF65-F5344CB8AC3E}">
        <p14:creationId xmlns:p14="http://schemas.microsoft.com/office/powerpoint/2010/main" val="2320232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Unit</a:t>
            </a:r>
          </a:p>
        </p:txBody>
      </p:sp>
      <p:sp>
        <p:nvSpPr>
          <p:cNvPr id="3" name="Content Placeholder 2"/>
          <p:cNvSpPr>
            <a:spLocks noGrp="1"/>
          </p:cNvSpPr>
          <p:nvPr>
            <p:ph idx="1"/>
          </p:nvPr>
        </p:nvSpPr>
        <p:spPr>
          <a:xfrm>
            <a:off x="1926272" y="1493520"/>
            <a:ext cx="9578340" cy="4084320"/>
          </a:xfrm>
        </p:spPr>
        <p:txBody>
          <a:bodyPr>
            <a:normAutofit/>
          </a:bodyPr>
          <a:lstStyle/>
          <a:p>
            <a:r>
              <a:rPr lang="en-US" sz="3600" dirty="0"/>
              <a:t>An output device is any piece of computer hardware equipment used to communicate the results of data processing carried out by an information processing system (such as a computer) </a:t>
            </a:r>
          </a:p>
          <a:p>
            <a:r>
              <a:rPr lang="en-US" sz="3600" dirty="0"/>
              <a:t>converts the electronically generated information into human-readable form.</a:t>
            </a:r>
          </a:p>
          <a:p>
            <a:endParaRPr lang="en-US" dirty="0"/>
          </a:p>
        </p:txBody>
      </p:sp>
      <p:sp>
        <p:nvSpPr>
          <p:cNvPr id="6" name="Slide Number Placeholder 5"/>
          <p:cNvSpPr>
            <a:spLocks noGrp="1"/>
          </p:cNvSpPr>
          <p:nvPr>
            <p:ph type="sldNum" sz="quarter" idx="12"/>
          </p:nvPr>
        </p:nvSpPr>
        <p:spPr/>
        <p:txBody>
          <a:bodyPr/>
          <a:lstStyle/>
          <a:p>
            <a:fld id="{43A0280B-96A8-470E-966A-09B8617766AC}" type="slidenum">
              <a:rPr lang="en-US" smtClean="0"/>
              <a:pPr/>
              <a:t>28</a:t>
            </a:fld>
            <a:endParaRPr lang="en-US"/>
          </a:p>
        </p:txBody>
      </p:sp>
    </p:spTree>
    <p:extLst>
      <p:ext uri="{BB962C8B-B14F-4D97-AF65-F5344CB8AC3E}">
        <p14:creationId xmlns:p14="http://schemas.microsoft.com/office/powerpoint/2010/main" val="3627322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devices Examples</a:t>
            </a:r>
          </a:p>
        </p:txBody>
      </p:sp>
      <p:sp>
        <p:nvSpPr>
          <p:cNvPr id="11" name="Slide Number Placeholder 10"/>
          <p:cNvSpPr>
            <a:spLocks noGrp="1"/>
          </p:cNvSpPr>
          <p:nvPr>
            <p:ph type="sldNum" sz="quarter" idx="12"/>
          </p:nvPr>
        </p:nvSpPr>
        <p:spPr/>
        <p:txBody>
          <a:bodyPr/>
          <a:lstStyle/>
          <a:p>
            <a:fld id="{43A0280B-96A8-470E-966A-09B8617766AC}" type="slidenum">
              <a:rPr lang="en-US" smtClean="0"/>
              <a:pPr/>
              <a:t>29</a:t>
            </a:fld>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2121354955"/>
              </p:ext>
            </p:extLst>
          </p:nvPr>
        </p:nvGraphicFramePr>
        <p:xfrm>
          <a:off x="2085975" y="5134892"/>
          <a:ext cx="7955280" cy="1543049"/>
        </p:xfrm>
        <a:graphic>
          <a:graphicData uri="http://schemas.openxmlformats.org/drawingml/2006/table">
            <a:tbl>
              <a:tblPr firstRow="1" firstCol="1" bandRow="1">
                <a:tableStyleId>{5C22544A-7EE6-4342-B048-85BDC9FD1C3A}</a:tableStyleId>
              </a:tblPr>
              <a:tblGrid>
                <a:gridCol w="3150676">
                  <a:extLst>
                    <a:ext uri="{9D8B030D-6E8A-4147-A177-3AD203B41FA5}">
                      <a16:colId xmlns:a16="http://schemas.microsoft.com/office/drawing/2014/main" xmlns="" val="20000"/>
                    </a:ext>
                  </a:extLst>
                </a:gridCol>
                <a:gridCol w="4804604">
                  <a:extLst>
                    <a:ext uri="{9D8B030D-6E8A-4147-A177-3AD203B41FA5}">
                      <a16:colId xmlns:a16="http://schemas.microsoft.com/office/drawing/2014/main" xmlns="" val="20001"/>
                    </a:ext>
                  </a:extLst>
                </a:gridCol>
              </a:tblGrid>
              <a:tr h="411479">
                <a:tc>
                  <a:txBody>
                    <a:bodyPr/>
                    <a:lstStyle/>
                    <a:p>
                      <a:pPr marL="342900" lvl="0" indent="-342900" algn="ctr" rtl="0">
                        <a:lnSpc>
                          <a:spcPct val="107000"/>
                        </a:lnSpc>
                        <a:spcAft>
                          <a:spcPts val="0"/>
                        </a:spcAft>
                        <a:tabLst>
                          <a:tab pos="457200" algn="l"/>
                        </a:tabLst>
                      </a:pPr>
                      <a:r>
                        <a:rPr lang="en-US" sz="1800" b="1" dirty="0">
                          <a:effectLst/>
                        </a:rPr>
                        <a:t>Monitor</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gn="ctr" rtl="0">
                        <a:lnSpc>
                          <a:spcPct val="107000"/>
                        </a:lnSpc>
                        <a:spcAft>
                          <a:spcPts val="0"/>
                        </a:spcAft>
                        <a:tabLst>
                          <a:tab pos="457200" algn="l"/>
                        </a:tabLst>
                      </a:pPr>
                      <a:r>
                        <a:rPr lang="en-US" sz="1800" b="1" dirty="0">
                          <a:effectLst/>
                        </a:rPr>
                        <a:t>LCD Projection Panels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388620">
                <a:tc>
                  <a:txBody>
                    <a:bodyPr/>
                    <a:lstStyle/>
                    <a:p>
                      <a:pPr marL="342900" lvl="0" indent="-342900" algn="ctr" rtl="0">
                        <a:lnSpc>
                          <a:spcPct val="107000"/>
                        </a:lnSpc>
                        <a:spcAft>
                          <a:spcPts val="0"/>
                        </a:spcAft>
                        <a:tabLst>
                          <a:tab pos="457200" algn="l"/>
                        </a:tabLst>
                      </a:pPr>
                      <a:r>
                        <a:rPr lang="en-US" sz="1800" b="1" dirty="0">
                          <a:effectLst/>
                        </a:rPr>
                        <a:t>Printers (all types)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gn="ctr" rtl="0">
                        <a:lnSpc>
                          <a:spcPct val="107000"/>
                        </a:lnSpc>
                        <a:spcAft>
                          <a:spcPts val="0"/>
                        </a:spcAft>
                        <a:tabLst>
                          <a:tab pos="457200" algn="l"/>
                        </a:tabLst>
                      </a:pPr>
                      <a:r>
                        <a:rPr lang="en-US" sz="1800" b="1" dirty="0">
                          <a:effectLst/>
                        </a:rPr>
                        <a:t>Computer Output Microfilm (COM)</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320040">
                <a:tc>
                  <a:txBody>
                    <a:bodyPr/>
                    <a:lstStyle/>
                    <a:p>
                      <a:pPr marL="342900" lvl="0" indent="-342900" algn="ctr" rtl="0">
                        <a:lnSpc>
                          <a:spcPct val="107000"/>
                        </a:lnSpc>
                        <a:spcAft>
                          <a:spcPts val="0"/>
                        </a:spcAft>
                        <a:tabLst>
                          <a:tab pos="457200" algn="l"/>
                        </a:tabLst>
                      </a:pPr>
                      <a:r>
                        <a:rPr lang="en-US" sz="1800" b="1">
                          <a:effectLst/>
                        </a:rPr>
                        <a:t>Plotters</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gn="ctr" rtl="0">
                        <a:lnSpc>
                          <a:spcPct val="107000"/>
                        </a:lnSpc>
                        <a:spcAft>
                          <a:spcPts val="0"/>
                        </a:spcAft>
                        <a:tabLst>
                          <a:tab pos="457200" algn="l"/>
                        </a:tabLst>
                      </a:pPr>
                      <a:r>
                        <a:rPr lang="en-US" sz="1800" b="1" dirty="0">
                          <a:effectLst/>
                        </a:rPr>
                        <a:t>Speaker(s)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422910">
                <a:tc>
                  <a:txBody>
                    <a:bodyPr/>
                    <a:lstStyle/>
                    <a:p>
                      <a:pPr marL="342900" lvl="0" indent="-342900" algn="ctr" rtl="0">
                        <a:lnSpc>
                          <a:spcPct val="107000"/>
                        </a:lnSpc>
                        <a:spcAft>
                          <a:spcPts val="0"/>
                        </a:spcAft>
                        <a:tabLst>
                          <a:tab pos="457200" algn="l"/>
                        </a:tabLst>
                      </a:pPr>
                      <a:r>
                        <a:rPr lang="en-US" sz="1800" b="1">
                          <a:effectLst/>
                        </a:rPr>
                        <a:t>Projector</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0">
                        <a:lnSpc>
                          <a:spcPct val="107000"/>
                        </a:lnSpc>
                        <a:spcAft>
                          <a:spcPts val="0"/>
                        </a:spcAft>
                      </a:pPr>
                      <a:r>
                        <a:rPr lang="en-US" sz="1800" b="1" dirty="0">
                          <a:effectLst/>
                        </a:rPr>
                        <a:t>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bl>
          </a:graphicData>
        </a:graphic>
      </p:graphicFrame>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680210" y="1152907"/>
            <a:ext cx="8766810" cy="3783013"/>
          </a:xfrm>
          <a:prstGeom prst="rect">
            <a:avLst/>
          </a:prstGeom>
          <a:noFill/>
          <a:ln>
            <a:noFill/>
          </a:ln>
        </p:spPr>
      </p:pic>
    </p:spTree>
    <p:extLst>
      <p:ext uri="{BB962C8B-B14F-4D97-AF65-F5344CB8AC3E}">
        <p14:creationId xmlns:p14="http://schemas.microsoft.com/office/powerpoint/2010/main" val="3279900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Functionalities of a computer</a:t>
            </a:r>
          </a:p>
        </p:txBody>
      </p:sp>
      <p:sp>
        <p:nvSpPr>
          <p:cNvPr id="3" name="Content Placeholder 2"/>
          <p:cNvSpPr>
            <a:spLocks noGrp="1"/>
          </p:cNvSpPr>
          <p:nvPr>
            <p:ph idx="1"/>
          </p:nvPr>
        </p:nvSpPr>
        <p:spPr>
          <a:xfrm>
            <a:off x="900954" y="1447800"/>
            <a:ext cx="10421470" cy="3777622"/>
          </a:xfrm>
        </p:spPr>
        <p:txBody>
          <a:bodyPr>
            <a:noAutofit/>
          </a:bodyPr>
          <a:lstStyle/>
          <a:p>
            <a:pPr marL="363538" indent="-363538">
              <a:buNone/>
            </a:pPr>
            <a:r>
              <a:rPr lang="en-US" sz="2800" dirty="0"/>
              <a:t>Any digital computer carries out five functions in gross terms: </a:t>
            </a:r>
          </a:p>
          <a:p>
            <a:pPr marL="363538" indent="-363538">
              <a:buNone/>
            </a:pPr>
            <a:r>
              <a:rPr lang="en-US" sz="2800" dirty="0"/>
              <a:t> Takes data as input. </a:t>
            </a:r>
          </a:p>
          <a:p>
            <a:pPr marL="363538" indent="-363538">
              <a:buNone/>
            </a:pPr>
            <a:r>
              <a:rPr lang="en-US" sz="2800" dirty="0"/>
              <a:t> Stores the data/instructions in its memory and use them when required. </a:t>
            </a:r>
          </a:p>
          <a:p>
            <a:pPr marL="363538" indent="-363538">
              <a:buNone/>
            </a:pPr>
            <a:r>
              <a:rPr lang="en-US" sz="2800" dirty="0"/>
              <a:t> Processes the data and converts it into useful information. </a:t>
            </a:r>
          </a:p>
          <a:p>
            <a:pPr marL="363538" indent="-363538">
              <a:buNone/>
            </a:pPr>
            <a:r>
              <a:rPr lang="en-US" sz="2800" dirty="0"/>
              <a:t> Generates the output </a:t>
            </a:r>
          </a:p>
          <a:p>
            <a:pPr marL="363538" indent="-363538">
              <a:buNone/>
            </a:pPr>
            <a:r>
              <a:rPr lang="en-US" sz="2800" dirty="0"/>
              <a:t> Controls all the above four steps</a:t>
            </a:r>
            <a:endParaRPr lang="ar-JO" sz="2800" dirty="0"/>
          </a:p>
        </p:txBody>
      </p:sp>
      <p:sp>
        <p:nvSpPr>
          <p:cNvPr id="4" name="Slide Number Placeholder 3"/>
          <p:cNvSpPr>
            <a:spLocks noGrp="1"/>
          </p:cNvSpPr>
          <p:nvPr>
            <p:ph type="sldNum" sz="quarter" idx="12"/>
          </p:nvPr>
        </p:nvSpPr>
        <p:spPr/>
        <p:txBody>
          <a:bodyPr/>
          <a:lstStyle/>
          <a:p>
            <a:fld id="{43A0280B-96A8-470E-966A-09B8617766AC}" type="slidenum">
              <a:rPr lang="en-US" smtClean="0"/>
              <a:pPr/>
              <a:t>3</a:t>
            </a:fld>
            <a:endParaRPr lang="en-US"/>
          </a:p>
        </p:txBody>
      </p:sp>
    </p:spTree>
    <p:extLst>
      <p:ext uri="{BB962C8B-B14F-4D97-AF65-F5344CB8AC3E}">
        <p14:creationId xmlns:p14="http://schemas.microsoft.com/office/powerpoint/2010/main" val="3555672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devices Examples</a:t>
            </a:r>
          </a:p>
        </p:txBody>
      </p:sp>
      <p:sp>
        <p:nvSpPr>
          <p:cNvPr id="3" name="Content Placeholder 2"/>
          <p:cNvSpPr>
            <a:spLocks noGrp="1"/>
          </p:cNvSpPr>
          <p:nvPr>
            <p:ph idx="1"/>
          </p:nvPr>
        </p:nvSpPr>
        <p:spPr/>
        <p:txBody>
          <a:bodyPr>
            <a:normAutofit/>
          </a:bodyPr>
          <a:lstStyle/>
          <a:p>
            <a:pPr>
              <a:buFont typeface="+mj-lt"/>
              <a:buAutoNum type="arabicPeriod"/>
            </a:pPr>
            <a:r>
              <a:rPr lang="en-US" sz="3200" b="1" dirty="0"/>
              <a:t> A monitor</a:t>
            </a:r>
            <a:r>
              <a:rPr lang="en-US" dirty="0"/>
              <a:t> </a:t>
            </a:r>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pPr marL="0" indent="0">
              <a:buNone/>
            </a:pPr>
            <a:endParaRPr lang="en-US" dirty="0"/>
          </a:p>
        </p:txBody>
      </p:sp>
      <p:pic>
        <p:nvPicPr>
          <p:cNvPr id="8" name="Picture 7" descr="http://upload.wikimedia.org/wikipedia/commons/thumb/7/7e/LG_L194WT-SF_LCD_monitor.jpg/290px-LG_L194WT-SF_LCD_monito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6612" y="2817234"/>
            <a:ext cx="2862901" cy="2334154"/>
          </a:xfrm>
          <a:prstGeom prst="rect">
            <a:avLst/>
          </a:prstGeom>
          <a:noFill/>
          <a:ln>
            <a:noFill/>
          </a:ln>
        </p:spPr>
      </p:pic>
      <p:pic>
        <p:nvPicPr>
          <p:cNvPr id="9" name="Picture 8" descr="http://i01.i.aliimg.com/photo/v0/102526709/15INCH_CRT_Monito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6912" y="2815700"/>
            <a:ext cx="3054985" cy="2462212"/>
          </a:xfrm>
          <a:prstGeom prst="rect">
            <a:avLst/>
          </a:prstGeom>
          <a:noFill/>
          <a:ln>
            <a:noFill/>
          </a:ln>
        </p:spPr>
      </p:pic>
      <p:sp>
        <p:nvSpPr>
          <p:cNvPr id="11" name="Slide Number Placeholder 10"/>
          <p:cNvSpPr>
            <a:spLocks noGrp="1"/>
          </p:cNvSpPr>
          <p:nvPr>
            <p:ph type="sldNum" sz="quarter" idx="12"/>
          </p:nvPr>
        </p:nvSpPr>
        <p:spPr/>
        <p:txBody>
          <a:bodyPr/>
          <a:lstStyle/>
          <a:p>
            <a:fld id="{43A0280B-96A8-470E-966A-09B8617766AC}" type="slidenum">
              <a:rPr lang="en-US" smtClean="0"/>
              <a:pPr/>
              <a:t>30</a:t>
            </a:fld>
            <a:endParaRPr lang="en-US"/>
          </a:p>
        </p:txBody>
      </p:sp>
      <p:sp>
        <p:nvSpPr>
          <p:cNvPr id="4" name="TextBox 3"/>
          <p:cNvSpPr txBox="1"/>
          <p:nvPr/>
        </p:nvSpPr>
        <p:spPr>
          <a:xfrm>
            <a:off x="7465325" y="5225235"/>
            <a:ext cx="3002508" cy="369332"/>
          </a:xfrm>
          <a:prstGeom prst="rect">
            <a:avLst/>
          </a:prstGeom>
          <a:noFill/>
        </p:spPr>
        <p:txBody>
          <a:bodyPr wrap="square" rtlCol="0">
            <a:spAutoFit/>
          </a:bodyPr>
          <a:lstStyle/>
          <a:p>
            <a:r>
              <a:rPr lang="en-US" dirty="0"/>
              <a:t>CRT: Cathode Ray Tube </a:t>
            </a:r>
          </a:p>
        </p:txBody>
      </p:sp>
      <p:sp>
        <p:nvSpPr>
          <p:cNvPr id="5" name="TextBox 4"/>
          <p:cNvSpPr txBox="1"/>
          <p:nvPr/>
        </p:nvSpPr>
        <p:spPr>
          <a:xfrm>
            <a:off x="2461774" y="5346172"/>
            <a:ext cx="4102799" cy="923330"/>
          </a:xfrm>
          <a:prstGeom prst="rect">
            <a:avLst/>
          </a:prstGeom>
          <a:noFill/>
        </p:spPr>
        <p:txBody>
          <a:bodyPr wrap="square" rtlCol="0">
            <a:spAutoFit/>
          </a:bodyPr>
          <a:lstStyle/>
          <a:p>
            <a:r>
              <a:rPr lang="en-US" dirty="0"/>
              <a:t>LCD: Liquid crystal display most familiar these days</a:t>
            </a:r>
          </a:p>
          <a:p>
            <a:endParaRPr lang="en-US" dirty="0"/>
          </a:p>
        </p:txBody>
      </p:sp>
    </p:spTree>
    <p:extLst>
      <p:ext uri="{BB962C8B-B14F-4D97-AF65-F5344CB8AC3E}">
        <p14:creationId xmlns:p14="http://schemas.microsoft.com/office/powerpoint/2010/main" val="3802335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devices Examples</a:t>
            </a:r>
          </a:p>
        </p:txBody>
      </p:sp>
      <p:sp>
        <p:nvSpPr>
          <p:cNvPr id="3" name="Content Placeholder 2"/>
          <p:cNvSpPr>
            <a:spLocks noGrp="1"/>
          </p:cNvSpPr>
          <p:nvPr>
            <p:ph idx="1"/>
          </p:nvPr>
        </p:nvSpPr>
        <p:spPr/>
        <p:txBody>
          <a:bodyPr>
            <a:normAutofit fontScale="92500" lnSpcReduction="10000"/>
          </a:bodyPr>
          <a:lstStyle/>
          <a:p>
            <a:pPr marL="0" indent="0">
              <a:buNone/>
            </a:pPr>
            <a:r>
              <a:rPr lang="en-US" sz="3200" b="1" dirty="0"/>
              <a:t>2. Printer:</a:t>
            </a:r>
          </a:p>
          <a:p>
            <a:r>
              <a:rPr lang="en-US" sz="3200" dirty="0"/>
              <a:t>transfers data from a computer onto paper</a:t>
            </a:r>
          </a:p>
          <a:p>
            <a:pPr marL="0" indent="0">
              <a:buNone/>
            </a:pPr>
            <a:endParaRPr lang="en-US" sz="3200" dirty="0"/>
          </a:p>
          <a:p>
            <a:pPr marL="0" indent="0">
              <a:buNone/>
            </a:pPr>
            <a:r>
              <a:rPr lang="en-US" sz="2800" b="1" dirty="0"/>
              <a:t>Printer types:</a:t>
            </a:r>
          </a:p>
          <a:p>
            <a:pPr marL="0" indent="0">
              <a:buNone/>
            </a:pPr>
            <a:r>
              <a:rPr lang="en-US" sz="2800" dirty="0"/>
              <a:t>1-Laser Printer. </a:t>
            </a:r>
          </a:p>
          <a:p>
            <a:pPr marL="0" indent="0">
              <a:buNone/>
            </a:pPr>
            <a:r>
              <a:rPr lang="en-US" sz="2800" dirty="0"/>
              <a:t>2-Ink Jet Printer.</a:t>
            </a:r>
          </a:p>
          <a:p>
            <a:pPr marL="0" indent="0">
              <a:buNone/>
            </a:pPr>
            <a:r>
              <a:rPr lang="en-US" sz="2800" dirty="0"/>
              <a:t> 3-Dot Matrix Printer</a:t>
            </a:r>
          </a:p>
          <a:p>
            <a:pPr marL="0" indent="0">
              <a:buNone/>
            </a:pPr>
            <a:endParaRPr lang="en-US" sz="3200" b="1" dirty="0"/>
          </a:p>
        </p:txBody>
      </p:sp>
      <p:pic>
        <p:nvPicPr>
          <p:cNvPr id="4" name="Picture 3" descr="Picture of an inkjet printer and a laser prin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1152907"/>
            <a:ext cx="3333750" cy="1486853"/>
          </a:xfrm>
          <a:prstGeom prst="rect">
            <a:avLst/>
          </a:prstGeom>
          <a:noFill/>
          <a:ln>
            <a:solidFill>
              <a:schemeClr val="accent1"/>
            </a:solidFill>
          </a:ln>
        </p:spPr>
      </p:pic>
      <p:sp>
        <p:nvSpPr>
          <p:cNvPr id="7" name="Slide Number Placeholder 6"/>
          <p:cNvSpPr>
            <a:spLocks noGrp="1"/>
          </p:cNvSpPr>
          <p:nvPr>
            <p:ph type="sldNum" sz="quarter" idx="12"/>
          </p:nvPr>
        </p:nvSpPr>
        <p:spPr/>
        <p:txBody>
          <a:bodyPr/>
          <a:lstStyle/>
          <a:p>
            <a:fld id="{43A0280B-96A8-470E-966A-09B8617766AC}" type="slidenum">
              <a:rPr lang="en-US" smtClean="0"/>
              <a:pPr/>
              <a:t>31</a:t>
            </a:fld>
            <a:endParaRPr lang="en-US"/>
          </a:p>
        </p:txBody>
      </p:sp>
    </p:spTree>
    <p:extLst>
      <p:ext uri="{BB962C8B-B14F-4D97-AF65-F5344CB8AC3E}">
        <p14:creationId xmlns:p14="http://schemas.microsoft.com/office/powerpoint/2010/main" val="3201353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Software</a:t>
            </a:r>
          </a:p>
        </p:txBody>
      </p:sp>
      <p:sp>
        <p:nvSpPr>
          <p:cNvPr id="3" name="Content Placeholder 2"/>
          <p:cNvSpPr>
            <a:spLocks noGrp="1"/>
          </p:cNvSpPr>
          <p:nvPr>
            <p:ph idx="1"/>
          </p:nvPr>
        </p:nvSpPr>
        <p:spPr>
          <a:xfrm>
            <a:off x="1926272" y="1746877"/>
            <a:ext cx="8915400" cy="3777622"/>
          </a:xfrm>
        </p:spPr>
        <p:txBody>
          <a:bodyPr>
            <a:normAutofit/>
          </a:bodyPr>
          <a:lstStyle/>
          <a:p>
            <a:r>
              <a:rPr lang="en-US" sz="3200" dirty="0"/>
              <a:t>Software is a generic term for organized collections of computer data and instructions, often broken into two major categories two major categories</a:t>
            </a:r>
            <a:r>
              <a:rPr lang="en-US" sz="3200" b="1" dirty="0"/>
              <a:t>: </a:t>
            </a:r>
          </a:p>
          <a:p>
            <a:pPr marL="914400" lvl="1" indent="-514350">
              <a:buFont typeface="+mj-lt"/>
              <a:buAutoNum type="arabicPeriod"/>
            </a:pPr>
            <a:r>
              <a:rPr lang="en-US" sz="3000" b="1" dirty="0"/>
              <a:t>system</a:t>
            </a:r>
            <a:r>
              <a:rPr lang="en-US" sz="3000" dirty="0"/>
              <a:t> software </a:t>
            </a:r>
          </a:p>
          <a:p>
            <a:pPr marL="914400" lvl="1" indent="-514350">
              <a:buFont typeface="+mj-lt"/>
              <a:buAutoNum type="arabicPeriod"/>
            </a:pPr>
            <a:r>
              <a:rPr lang="en-US" sz="3000" b="1" dirty="0"/>
              <a:t>application</a:t>
            </a:r>
            <a:r>
              <a:rPr lang="en-US" sz="3000" dirty="0"/>
              <a:t> software</a:t>
            </a:r>
          </a:p>
        </p:txBody>
      </p:sp>
      <p:pic>
        <p:nvPicPr>
          <p:cNvPr id="4" name="Picture 3" descr="http://www.hchservice.com/softwar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1140" y="3886200"/>
            <a:ext cx="2213610" cy="1638299"/>
          </a:xfrm>
          <a:prstGeom prst="rect">
            <a:avLst/>
          </a:prstGeom>
          <a:noFill/>
          <a:ln>
            <a:noFill/>
          </a:ln>
        </p:spPr>
      </p:pic>
      <p:sp>
        <p:nvSpPr>
          <p:cNvPr id="7" name="Slide Number Placeholder 6"/>
          <p:cNvSpPr>
            <a:spLocks noGrp="1"/>
          </p:cNvSpPr>
          <p:nvPr>
            <p:ph type="sldNum" sz="quarter" idx="12"/>
          </p:nvPr>
        </p:nvSpPr>
        <p:spPr/>
        <p:txBody>
          <a:bodyPr/>
          <a:lstStyle/>
          <a:p>
            <a:fld id="{43A0280B-96A8-470E-966A-09B8617766AC}" type="slidenum">
              <a:rPr lang="en-US" smtClean="0"/>
              <a:pPr/>
              <a:t>32</a:t>
            </a:fld>
            <a:endParaRPr lang="en-US"/>
          </a:p>
        </p:txBody>
      </p:sp>
    </p:spTree>
    <p:extLst>
      <p:ext uri="{BB962C8B-B14F-4D97-AF65-F5344CB8AC3E}">
        <p14:creationId xmlns:p14="http://schemas.microsoft.com/office/powerpoint/2010/main" val="522032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System software</a:t>
            </a:r>
            <a:r>
              <a:rPr lang="en-US" dirty="0"/>
              <a:t> </a:t>
            </a:r>
          </a:p>
        </p:txBody>
      </p:sp>
      <p:sp>
        <p:nvSpPr>
          <p:cNvPr id="3" name="Content Placeholder 2"/>
          <p:cNvSpPr>
            <a:spLocks noGrp="1"/>
          </p:cNvSpPr>
          <p:nvPr>
            <p:ph idx="1"/>
          </p:nvPr>
        </p:nvSpPr>
        <p:spPr>
          <a:xfrm>
            <a:off x="1737360" y="1264555"/>
            <a:ext cx="9618662" cy="4436752"/>
          </a:xfrm>
        </p:spPr>
        <p:txBody>
          <a:bodyPr>
            <a:noAutofit/>
          </a:bodyPr>
          <a:lstStyle/>
          <a:p>
            <a:r>
              <a:rPr lang="en-US" sz="3200" dirty="0"/>
              <a:t>Known as Operating System</a:t>
            </a:r>
          </a:p>
          <a:p>
            <a:r>
              <a:rPr lang="en-US" sz="3200" dirty="0"/>
              <a:t>is responsible for controlling, integrating, and managing the individual hardware components of a computer system </a:t>
            </a:r>
          </a:p>
          <a:p>
            <a:r>
              <a:rPr lang="en-US" sz="3200" dirty="0"/>
              <a:t>Windows is an example of OS.</a:t>
            </a:r>
          </a:p>
          <a:p>
            <a:r>
              <a:rPr lang="en-US" dirty="0">
                <a:solidFill>
                  <a:srgbClr val="FF0000"/>
                </a:solidFill>
              </a:rPr>
              <a:t>example of System Software: </a:t>
            </a:r>
          </a:p>
          <a:p>
            <a:r>
              <a:rPr lang="en-US" dirty="0">
                <a:solidFill>
                  <a:srgbClr val="FF0000"/>
                </a:solidFill>
              </a:rPr>
              <a:t>1) Microsoft Windows</a:t>
            </a:r>
          </a:p>
          <a:p>
            <a:r>
              <a:rPr lang="en-US" dirty="0">
                <a:solidFill>
                  <a:srgbClr val="FF0000"/>
                </a:solidFill>
              </a:rPr>
              <a:t>2) Linux</a:t>
            </a:r>
          </a:p>
          <a:p>
            <a:r>
              <a:rPr lang="en-US" dirty="0">
                <a:solidFill>
                  <a:srgbClr val="FF0000"/>
                </a:solidFill>
              </a:rPr>
              <a:t>3) Unix</a:t>
            </a:r>
          </a:p>
          <a:p>
            <a:r>
              <a:rPr lang="en-US" dirty="0">
                <a:solidFill>
                  <a:srgbClr val="FF0000"/>
                </a:solidFill>
              </a:rPr>
              <a:t>4) Mac OSX</a:t>
            </a:r>
          </a:p>
          <a:p>
            <a:r>
              <a:rPr lang="en-US" dirty="0">
                <a:solidFill>
                  <a:srgbClr val="FF0000"/>
                </a:solidFill>
              </a:rPr>
              <a:t>5) DOS</a:t>
            </a:r>
          </a:p>
        </p:txBody>
      </p:sp>
      <p:sp>
        <p:nvSpPr>
          <p:cNvPr id="6" name="Slide Number Placeholder 5"/>
          <p:cNvSpPr>
            <a:spLocks noGrp="1"/>
          </p:cNvSpPr>
          <p:nvPr>
            <p:ph type="sldNum" sz="quarter" idx="12"/>
          </p:nvPr>
        </p:nvSpPr>
        <p:spPr/>
        <p:txBody>
          <a:bodyPr/>
          <a:lstStyle/>
          <a:p>
            <a:fld id="{43A0280B-96A8-470E-966A-09B8617766AC}" type="slidenum">
              <a:rPr lang="en-US" smtClean="0"/>
              <a:pPr/>
              <a:t>33</a:t>
            </a:fld>
            <a:endParaRPr lang="en-US"/>
          </a:p>
        </p:txBody>
      </p:sp>
    </p:spTree>
    <p:extLst>
      <p:ext uri="{BB962C8B-B14F-4D97-AF65-F5344CB8AC3E}">
        <p14:creationId xmlns:p14="http://schemas.microsoft.com/office/powerpoint/2010/main" val="1776151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 software</a:t>
            </a:r>
            <a:r>
              <a:rPr lang="en-US" dirty="0"/>
              <a:t> </a:t>
            </a:r>
            <a:endParaRPr lang="ar-JO" dirty="0"/>
          </a:p>
        </p:txBody>
      </p:sp>
      <p:sp>
        <p:nvSpPr>
          <p:cNvPr id="3" name="Content Placeholder 2"/>
          <p:cNvSpPr>
            <a:spLocks noGrp="1"/>
          </p:cNvSpPr>
          <p:nvPr>
            <p:ph idx="1"/>
          </p:nvPr>
        </p:nvSpPr>
        <p:spPr>
          <a:xfrm>
            <a:off x="2103120" y="1645919"/>
            <a:ext cx="9401492" cy="4692887"/>
          </a:xfrm>
        </p:spPr>
        <p:txBody>
          <a:bodyPr>
            <a:noAutofit/>
          </a:bodyPr>
          <a:lstStyle/>
          <a:p>
            <a:r>
              <a:rPr lang="en-US" sz="2800" dirty="0"/>
              <a:t>is used to accomplish specific tasks other than just running the computer system. </a:t>
            </a:r>
          </a:p>
          <a:p>
            <a:r>
              <a:rPr lang="en-US" sz="2800" dirty="0"/>
              <a:t>It may consist of:</a:t>
            </a:r>
          </a:p>
          <a:p>
            <a:pPr lvl="1"/>
            <a:r>
              <a:rPr lang="en-US" sz="2400" dirty="0"/>
              <a:t> a single program, such as an image viewer; </a:t>
            </a:r>
          </a:p>
          <a:p>
            <a:pPr lvl="1"/>
            <a:r>
              <a:rPr lang="en-US" sz="2400" dirty="0"/>
              <a:t>a small collection of programs (often called a software package) that work closely together to accomplish a task, such as a spreadsheet or text processing system; </a:t>
            </a:r>
          </a:p>
          <a:p>
            <a:pPr lvl="1"/>
            <a:r>
              <a:rPr lang="en-US" sz="2400" dirty="0"/>
              <a:t>a larger collection (often called a software suite) of related but independent programs and packages that have a common user interface or shared data format, such as Microsoft Office, </a:t>
            </a:r>
            <a:endParaRPr lang="ar-JO" sz="2400" dirty="0"/>
          </a:p>
        </p:txBody>
      </p:sp>
      <p:sp>
        <p:nvSpPr>
          <p:cNvPr id="4" name="Slide Number Placeholder 3"/>
          <p:cNvSpPr>
            <a:spLocks noGrp="1"/>
          </p:cNvSpPr>
          <p:nvPr>
            <p:ph type="sldNum" sz="quarter" idx="12"/>
          </p:nvPr>
        </p:nvSpPr>
        <p:spPr/>
        <p:txBody>
          <a:bodyPr/>
          <a:lstStyle/>
          <a:p>
            <a:fld id="{43A0280B-96A8-470E-966A-09B8617766AC}" type="slidenum">
              <a:rPr lang="en-US" smtClean="0"/>
              <a:pPr/>
              <a:t>34</a:t>
            </a:fld>
            <a:endParaRPr lang="en-US"/>
          </a:p>
        </p:txBody>
      </p:sp>
    </p:spTree>
    <p:extLst>
      <p:ext uri="{BB962C8B-B14F-4D97-AF65-F5344CB8AC3E}">
        <p14:creationId xmlns:p14="http://schemas.microsoft.com/office/powerpoint/2010/main" val="3394230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of Measurements - Storage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1916456"/>
              </p:ext>
            </p:extLst>
          </p:nvPr>
        </p:nvGraphicFramePr>
        <p:xfrm>
          <a:off x="2592924" y="1733551"/>
          <a:ext cx="8646576" cy="4476748"/>
        </p:xfrm>
        <a:graphic>
          <a:graphicData uri="http://schemas.openxmlformats.org/drawingml/2006/table">
            <a:tbl>
              <a:tblPr firstRow="1" firstCol="1" bandRow="1">
                <a:tableStyleId>{5C22544A-7EE6-4342-B048-85BDC9FD1C3A}</a:tableStyleId>
              </a:tblPr>
              <a:tblGrid>
                <a:gridCol w="2882192">
                  <a:extLst>
                    <a:ext uri="{9D8B030D-6E8A-4147-A177-3AD203B41FA5}">
                      <a16:colId xmlns:a16="http://schemas.microsoft.com/office/drawing/2014/main" xmlns="" val="20000"/>
                    </a:ext>
                  </a:extLst>
                </a:gridCol>
                <a:gridCol w="2882192">
                  <a:extLst>
                    <a:ext uri="{9D8B030D-6E8A-4147-A177-3AD203B41FA5}">
                      <a16:colId xmlns:a16="http://schemas.microsoft.com/office/drawing/2014/main" xmlns="" val="20001"/>
                    </a:ext>
                  </a:extLst>
                </a:gridCol>
                <a:gridCol w="2882192">
                  <a:extLst>
                    <a:ext uri="{9D8B030D-6E8A-4147-A177-3AD203B41FA5}">
                      <a16:colId xmlns:a16="http://schemas.microsoft.com/office/drawing/2014/main" xmlns="" val="20002"/>
                    </a:ext>
                  </a:extLst>
                </a:gridCol>
              </a:tblGrid>
              <a:tr h="643365">
                <a:tc gridSpan="3">
                  <a:txBody>
                    <a:bodyPr/>
                    <a:lstStyle/>
                    <a:p>
                      <a:pPr marL="0" marR="0" algn="ctr">
                        <a:lnSpc>
                          <a:spcPts val="1800"/>
                        </a:lnSpc>
                        <a:spcBef>
                          <a:spcPts val="0"/>
                        </a:spcBef>
                        <a:spcAft>
                          <a:spcPts val="0"/>
                        </a:spcAft>
                      </a:pPr>
                      <a:r>
                        <a:rPr lang="en-US" sz="1500" dirty="0">
                          <a:effectLst/>
                        </a:rPr>
                        <a:t>Storage Units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43365">
                <a:tc>
                  <a:txBody>
                    <a:bodyPr/>
                    <a:lstStyle/>
                    <a:p>
                      <a:pPr marL="0" marR="0" algn="ctr">
                        <a:lnSpc>
                          <a:spcPts val="1800"/>
                        </a:lnSpc>
                        <a:spcBef>
                          <a:spcPts val="0"/>
                        </a:spcBef>
                        <a:spcAft>
                          <a:spcPts val="0"/>
                        </a:spcAft>
                      </a:pPr>
                      <a:r>
                        <a:rPr lang="en-US" sz="2400" dirty="0">
                          <a:effectLst/>
                        </a:rPr>
                        <a:t>Bit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800"/>
                        </a:lnSpc>
                        <a:spcBef>
                          <a:spcPts val="0"/>
                        </a:spcBef>
                        <a:spcAft>
                          <a:spcPts val="0"/>
                        </a:spcAft>
                      </a:pPr>
                      <a:r>
                        <a:rPr lang="en-US" sz="2400" dirty="0">
                          <a:effectLst/>
                        </a:rPr>
                        <a:t>BIT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800"/>
                        </a:lnSpc>
                        <a:spcBef>
                          <a:spcPts val="0"/>
                        </a:spcBef>
                        <a:spcAft>
                          <a:spcPts val="0"/>
                        </a:spcAft>
                      </a:pPr>
                      <a:r>
                        <a:rPr lang="en-US" sz="2400" dirty="0">
                          <a:effectLst/>
                        </a:rPr>
                        <a:t>0 or 1</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1"/>
                  </a:ext>
                </a:extLst>
              </a:tr>
              <a:tr h="643365">
                <a:tc>
                  <a:txBody>
                    <a:bodyPr/>
                    <a:lstStyle/>
                    <a:p>
                      <a:pPr marL="0" marR="0" algn="ctr">
                        <a:lnSpc>
                          <a:spcPts val="1800"/>
                        </a:lnSpc>
                        <a:spcBef>
                          <a:spcPts val="0"/>
                        </a:spcBef>
                        <a:spcAft>
                          <a:spcPts val="0"/>
                        </a:spcAft>
                      </a:pPr>
                      <a:r>
                        <a:rPr lang="en-US" sz="2400">
                          <a:effectLst/>
                        </a:rPr>
                        <a:t>Byte</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800"/>
                        </a:lnSpc>
                        <a:spcBef>
                          <a:spcPts val="0"/>
                        </a:spcBef>
                        <a:spcAft>
                          <a:spcPts val="0"/>
                        </a:spcAft>
                      </a:pPr>
                      <a:r>
                        <a:rPr lang="en-US" sz="2400">
                          <a:effectLst/>
                        </a:rPr>
                        <a:t>B</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800"/>
                        </a:lnSpc>
                        <a:spcBef>
                          <a:spcPts val="0"/>
                        </a:spcBef>
                        <a:spcAft>
                          <a:spcPts val="0"/>
                        </a:spcAft>
                      </a:pPr>
                      <a:r>
                        <a:rPr lang="en-US" sz="2400" dirty="0">
                          <a:effectLst/>
                        </a:rPr>
                        <a:t>8 bits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2"/>
                  </a:ext>
                </a:extLst>
              </a:tr>
              <a:tr h="643365">
                <a:tc>
                  <a:txBody>
                    <a:bodyPr/>
                    <a:lstStyle/>
                    <a:p>
                      <a:pPr marL="0" marR="0" algn="ctr">
                        <a:lnSpc>
                          <a:spcPts val="1800"/>
                        </a:lnSpc>
                        <a:spcBef>
                          <a:spcPts val="0"/>
                        </a:spcBef>
                        <a:spcAft>
                          <a:spcPts val="0"/>
                        </a:spcAft>
                      </a:pPr>
                      <a:r>
                        <a:rPr lang="en-US" sz="2400">
                          <a:effectLst/>
                        </a:rPr>
                        <a:t>Kilobyte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800"/>
                        </a:lnSpc>
                        <a:spcBef>
                          <a:spcPts val="0"/>
                        </a:spcBef>
                        <a:spcAft>
                          <a:spcPts val="0"/>
                        </a:spcAft>
                      </a:pPr>
                      <a:r>
                        <a:rPr lang="en-US" sz="2400">
                          <a:effectLst/>
                        </a:rPr>
                        <a:t>KB</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800"/>
                        </a:lnSpc>
                        <a:spcBef>
                          <a:spcPts val="0"/>
                        </a:spcBef>
                        <a:spcAft>
                          <a:spcPts val="0"/>
                        </a:spcAft>
                      </a:pPr>
                      <a:r>
                        <a:rPr lang="en-US" sz="2400" dirty="0">
                          <a:effectLst/>
                        </a:rPr>
                        <a:t>1024 bytes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3"/>
                  </a:ext>
                </a:extLst>
              </a:tr>
              <a:tr h="643365">
                <a:tc>
                  <a:txBody>
                    <a:bodyPr/>
                    <a:lstStyle/>
                    <a:p>
                      <a:pPr marL="0" marR="0" algn="ctr">
                        <a:lnSpc>
                          <a:spcPts val="1800"/>
                        </a:lnSpc>
                        <a:spcBef>
                          <a:spcPts val="0"/>
                        </a:spcBef>
                        <a:spcAft>
                          <a:spcPts val="0"/>
                        </a:spcAft>
                      </a:pPr>
                      <a:r>
                        <a:rPr lang="en-US" sz="2400">
                          <a:effectLst/>
                        </a:rPr>
                        <a:t>Megabyte</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800"/>
                        </a:lnSpc>
                        <a:spcBef>
                          <a:spcPts val="0"/>
                        </a:spcBef>
                        <a:spcAft>
                          <a:spcPts val="0"/>
                        </a:spcAft>
                      </a:pPr>
                      <a:r>
                        <a:rPr lang="en-US" sz="2400" dirty="0">
                          <a:effectLst/>
                        </a:rPr>
                        <a:t>MB</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800"/>
                        </a:lnSpc>
                        <a:spcBef>
                          <a:spcPts val="0"/>
                        </a:spcBef>
                        <a:spcAft>
                          <a:spcPts val="0"/>
                        </a:spcAft>
                      </a:pPr>
                      <a:r>
                        <a:rPr lang="en-US" sz="2400" dirty="0">
                          <a:effectLst/>
                        </a:rPr>
                        <a:t>1024 kilobytes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4"/>
                  </a:ext>
                </a:extLst>
              </a:tr>
              <a:tr h="643365">
                <a:tc>
                  <a:txBody>
                    <a:bodyPr/>
                    <a:lstStyle/>
                    <a:p>
                      <a:pPr marL="0" marR="0" algn="ctr">
                        <a:lnSpc>
                          <a:spcPts val="1800"/>
                        </a:lnSpc>
                        <a:spcBef>
                          <a:spcPts val="0"/>
                        </a:spcBef>
                        <a:spcAft>
                          <a:spcPts val="0"/>
                        </a:spcAft>
                      </a:pPr>
                      <a:r>
                        <a:rPr lang="en-US" sz="2400">
                          <a:effectLst/>
                        </a:rPr>
                        <a:t>Gigabyte</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800"/>
                        </a:lnSpc>
                        <a:spcBef>
                          <a:spcPts val="0"/>
                        </a:spcBef>
                        <a:spcAft>
                          <a:spcPts val="0"/>
                        </a:spcAft>
                      </a:pPr>
                      <a:r>
                        <a:rPr lang="en-US" sz="2400">
                          <a:effectLst/>
                        </a:rPr>
                        <a:t>GB</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800"/>
                        </a:lnSpc>
                        <a:spcBef>
                          <a:spcPts val="0"/>
                        </a:spcBef>
                        <a:spcAft>
                          <a:spcPts val="0"/>
                        </a:spcAft>
                      </a:pPr>
                      <a:r>
                        <a:rPr lang="en-US" sz="2400" dirty="0">
                          <a:effectLst/>
                        </a:rPr>
                        <a:t>1024 megabytes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5"/>
                  </a:ext>
                </a:extLst>
              </a:tr>
              <a:tr h="616558">
                <a:tc>
                  <a:txBody>
                    <a:bodyPr/>
                    <a:lstStyle/>
                    <a:p>
                      <a:pPr marL="0" marR="0" algn="ctr">
                        <a:lnSpc>
                          <a:spcPts val="1800"/>
                        </a:lnSpc>
                        <a:spcBef>
                          <a:spcPts val="0"/>
                        </a:spcBef>
                        <a:spcAft>
                          <a:spcPts val="0"/>
                        </a:spcAft>
                      </a:pPr>
                      <a:r>
                        <a:rPr lang="en-US" sz="2400">
                          <a:effectLst/>
                        </a:rPr>
                        <a:t>Terabyte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800"/>
                        </a:lnSpc>
                        <a:spcBef>
                          <a:spcPts val="0"/>
                        </a:spcBef>
                        <a:spcAft>
                          <a:spcPts val="0"/>
                        </a:spcAft>
                      </a:pPr>
                      <a:r>
                        <a:rPr lang="en-US" sz="2400">
                          <a:effectLst/>
                        </a:rPr>
                        <a:t>TB</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800"/>
                        </a:lnSpc>
                        <a:spcBef>
                          <a:spcPts val="0"/>
                        </a:spcBef>
                        <a:spcAft>
                          <a:spcPts val="0"/>
                        </a:spcAft>
                      </a:pPr>
                      <a:r>
                        <a:rPr lang="en-US" sz="2400" dirty="0">
                          <a:effectLst/>
                        </a:rPr>
                        <a:t>1024 gigabytes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6"/>
                  </a:ext>
                </a:extLst>
              </a:tr>
            </a:tbl>
          </a:graphicData>
        </a:graphic>
      </p:graphicFrame>
      <p:sp>
        <p:nvSpPr>
          <p:cNvPr id="7" name="Slide Number Placeholder 6"/>
          <p:cNvSpPr>
            <a:spLocks noGrp="1"/>
          </p:cNvSpPr>
          <p:nvPr>
            <p:ph type="sldNum" sz="quarter" idx="12"/>
          </p:nvPr>
        </p:nvSpPr>
        <p:spPr/>
        <p:txBody>
          <a:bodyPr/>
          <a:lstStyle/>
          <a:p>
            <a:fld id="{43A0280B-96A8-470E-966A-09B8617766AC}" type="slidenum">
              <a:rPr lang="en-US" smtClean="0"/>
              <a:pPr/>
              <a:t>35</a:t>
            </a:fld>
            <a:endParaRPr lang="en-US"/>
          </a:p>
        </p:txBody>
      </p:sp>
    </p:spTree>
    <p:extLst>
      <p:ext uri="{BB962C8B-B14F-4D97-AF65-F5344CB8AC3E}">
        <p14:creationId xmlns:p14="http://schemas.microsoft.com/office/powerpoint/2010/main" val="564828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655093"/>
            <a:ext cx="8915400" cy="5256129"/>
          </a:xfrm>
        </p:spPr>
        <p:txBody>
          <a:bodyPr>
            <a:noAutofit/>
          </a:bodyPr>
          <a:lstStyle/>
          <a:p>
            <a:pPr marL="0" indent="0">
              <a:buNone/>
            </a:pPr>
            <a:r>
              <a:rPr lang="en-US" sz="2400" dirty="0"/>
              <a:t>Size example</a:t>
            </a:r>
          </a:p>
          <a:p>
            <a:pPr marL="0" indent="0">
              <a:buNone/>
            </a:pPr>
            <a:r>
              <a:rPr lang="en-US" sz="2400" dirty="0"/>
              <a:t>• 1 bit - answer to an yes/no question</a:t>
            </a:r>
          </a:p>
          <a:p>
            <a:pPr marL="0" indent="0">
              <a:buNone/>
            </a:pPr>
            <a:r>
              <a:rPr lang="en-US" sz="2400" dirty="0"/>
              <a:t>• 1 byte - a number from 0 to 255.</a:t>
            </a:r>
          </a:p>
          <a:p>
            <a:pPr marL="0" indent="0">
              <a:buNone/>
            </a:pPr>
            <a:r>
              <a:rPr lang="en-US" sz="2400" dirty="0"/>
              <a:t>• 90 bytes: enough to store a typical line of text from a book.</a:t>
            </a:r>
          </a:p>
          <a:p>
            <a:pPr marL="0" indent="0">
              <a:buNone/>
            </a:pPr>
            <a:r>
              <a:rPr lang="en-US" sz="2400" dirty="0"/>
              <a:t>• 4 KB: about one page of text.</a:t>
            </a:r>
          </a:p>
          <a:p>
            <a:pPr marL="0" indent="0">
              <a:buNone/>
            </a:pPr>
            <a:r>
              <a:rPr lang="en-US" sz="2400" dirty="0"/>
              <a:t>• 120 KB: the text of a typical pocket book</a:t>
            </a:r>
          </a:p>
          <a:p>
            <a:pPr marL="0" indent="0">
              <a:buNone/>
            </a:pPr>
            <a:r>
              <a:rPr lang="en-US" sz="2400" dirty="0"/>
              <a:t>• 3 MB - a three minute song (128k bitrate)</a:t>
            </a:r>
          </a:p>
          <a:p>
            <a:pPr marL="0" indent="0">
              <a:buNone/>
            </a:pPr>
            <a:r>
              <a:rPr lang="en-US" sz="2400" dirty="0"/>
              <a:t>• 650-900 MB - an CD-ROM</a:t>
            </a:r>
          </a:p>
          <a:p>
            <a:pPr marL="0" indent="0">
              <a:buNone/>
            </a:pPr>
            <a:r>
              <a:rPr lang="en-US" sz="2400" dirty="0"/>
              <a:t>• 1 GB -114 minutes of uncompressed CD-quality audio at 1.4 Mbit/s</a:t>
            </a:r>
          </a:p>
          <a:p>
            <a:pPr marL="0" indent="0">
              <a:buNone/>
            </a:pPr>
            <a:r>
              <a:rPr lang="en-US" sz="2400" dirty="0"/>
              <a:t>• 8 -16 GB - size of a normal flash drive</a:t>
            </a:r>
          </a:p>
        </p:txBody>
      </p:sp>
      <p:sp>
        <p:nvSpPr>
          <p:cNvPr id="4" name="Slide Number Placeholder 3"/>
          <p:cNvSpPr>
            <a:spLocks noGrp="1"/>
          </p:cNvSpPr>
          <p:nvPr>
            <p:ph type="sldNum" sz="quarter" idx="12"/>
          </p:nvPr>
        </p:nvSpPr>
        <p:spPr/>
        <p:txBody>
          <a:bodyPr/>
          <a:lstStyle/>
          <a:p>
            <a:fld id="{43A0280B-96A8-470E-966A-09B8617766AC}" type="slidenum">
              <a:rPr lang="en-US" smtClean="0"/>
              <a:pPr/>
              <a:t>36</a:t>
            </a:fld>
            <a:endParaRPr lang="en-US"/>
          </a:p>
        </p:txBody>
      </p:sp>
    </p:spTree>
    <p:extLst>
      <p:ext uri="{BB962C8B-B14F-4D97-AF65-F5344CB8AC3E}">
        <p14:creationId xmlns:p14="http://schemas.microsoft.com/office/powerpoint/2010/main" val="53321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982639"/>
            <a:ext cx="8915400" cy="4928583"/>
          </a:xfrm>
        </p:spPr>
        <p:txBody>
          <a:bodyPr>
            <a:normAutofit/>
          </a:bodyPr>
          <a:lstStyle/>
          <a:p>
            <a:r>
              <a:rPr lang="en-US" sz="3600" dirty="0"/>
              <a:t>A. 10B is equivalent 10 * 8 = 80 bits</a:t>
            </a:r>
          </a:p>
          <a:p>
            <a:r>
              <a:rPr lang="en-US" sz="3600" dirty="0"/>
              <a:t>B. 3MB is equivalent to how many Bits?</a:t>
            </a:r>
          </a:p>
          <a:p>
            <a:r>
              <a:rPr lang="en-US" sz="3600" dirty="0"/>
              <a:t>Answer:</a:t>
            </a:r>
          </a:p>
          <a:p>
            <a:pPr marL="0" indent="1600200">
              <a:buNone/>
            </a:pPr>
            <a:r>
              <a:rPr lang="en-US" sz="3600" dirty="0"/>
              <a:t>• 3 *1024 = 3072 KB</a:t>
            </a:r>
          </a:p>
          <a:p>
            <a:pPr marL="0" indent="1600200">
              <a:buNone/>
            </a:pPr>
            <a:r>
              <a:rPr lang="en-US" sz="3600" dirty="0"/>
              <a:t>• 3072*1024 = 3145728 B</a:t>
            </a:r>
          </a:p>
          <a:p>
            <a:pPr marL="0" indent="1600200">
              <a:buNone/>
            </a:pPr>
            <a:r>
              <a:rPr lang="en-US" sz="3600" dirty="0"/>
              <a:t>• 3145728 * 8 = 25165824 bits</a:t>
            </a:r>
          </a:p>
          <a:p>
            <a:pPr marL="0" indent="0">
              <a:buNone/>
            </a:pPr>
            <a:endParaRPr lang="en-US" sz="3600" dirty="0"/>
          </a:p>
        </p:txBody>
      </p:sp>
      <p:sp>
        <p:nvSpPr>
          <p:cNvPr id="4" name="Slide Number Placeholder 3"/>
          <p:cNvSpPr>
            <a:spLocks noGrp="1"/>
          </p:cNvSpPr>
          <p:nvPr>
            <p:ph type="sldNum" sz="quarter" idx="12"/>
          </p:nvPr>
        </p:nvSpPr>
        <p:spPr/>
        <p:txBody>
          <a:bodyPr/>
          <a:lstStyle/>
          <a:p>
            <a:fld id="{43A0280B-96A8-470E-966A-09B8617766AC}" type="slidenum">
              <a:rPr lang="en-US" smtClean="0"/>
              <a:pPr/>
              <a:t>37</a:t>
            </a:fld>
            <a:endParaRPr lang="en-US"/>
          </a:p>
        </p:txBody>
      </p:sp>
    </p:spTree>
    <p:extLst>
      <p:ext uri="{BB962C8B-B14F-4D97-AF65-F5344CB8AC3E}">
        <p14:creationId xmlns:p14="http://schemas.microsoft.com/office/powerpoint/2010/main" val="911369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of Measurement -Speed</a:t>
            </a:r>
          </a:p>
        </p:txBody>
      </p:sp>
      <p:sp>
        <p:nvSpPr>
          <p:cNvPr id="3" name="Content Placeholder 2"/>
          <p:cNvSpPr>
            <a:spLocks noGrp="1"/>
          </p:cNvSpPr>
          <p:nvPr>
            <p:ph idx="1"/>
          </p:nvPr>
        </p:nvSpPr>
        <p:spPr/>
        <p:txBody>
          <a:bodyPr>
            <a:normAutofit/>
          </a:bodyPr>
          <a:lstStyle/>
          <a:p>
            <a:r>
              <a:rPr lang="en-US" sz="3200" dirty="0"/>
              <a:t>The speed of CPU measured by unit called  Hertz (Hz)</a:t>
            </a:r>
          </a:p>
          <a:p>
            <a:r>
              <a:rPr lang="en-US" sz="3200" dirty="0"/>
              <a:t>1 Hz represent 1 cycle per second.</a:t>
            </a:r>
          </a:p>
          <a:p>
            <a:r>
              <a:rPr lang="en-US" sz="3200" dirty="0"/>
              <a:t>The speed of CPU is known as Computer Speed. </a:t>
            </a:r>
          </a:p>
        </p:txBody>
      </p:sp>
      <p:sp>
        <p:nvSpPr>
          <p:cNvPr id="6" name="Slide Number Placeholder 5"/>
          <p:cNvSpPr>
            <a:spLocks noGrp="1"/>
          </p:cNvSpPr>
          <p:nvPr>
            <p:ph type="sldNum" sz="quarter" idx="12"/>
          </p:nvPr>
        </p:nvSpPr>
        <p:spPr/>
        <p:txBody>
          <a:bodyPr/>
          <a:lstStyle/>
          <a:p>
            <a:fld id="{43A0280B-96A8-470E-966A-09B8617766AC}" type="slidenum">
              <a:rPr lang="en-US" smtClean="0"/>
              <a:pPr/>
              <a:t>38</a:t>
            </a:fld>
            <a:endParaRPr lang="en-US"/>
          </a:p>
        </p:txBody>
      </p:sp>
    </p:spTree>
    <p:extLst>
      <p:ext uri="{BB962C8B-B14F-4D97-AF65-F5344CB8AC3E}">
        <p14:creationId xmlns:p14="http://schemas.microsoft.com/office/powerpoint/2010/main" val="1445927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of Measurement -Speed</a:t>
            </a:r>
          </a:p>
        </p:txBody>
      </p:sp>
      <p:sp>
        <p:nvSpPr>
          <p:cNvPr id="6" name="Slide Number Placeholder 5"/>
          <p:cNvSpPr>
            <a:spLocks noGrp="1"/>
          </p:cNvSpPr>
          <p:nvPr>
            <p:ph type="sldNum" sz="quarter" idx="12"/>
          </p:nvPr>
        </p:nvSpPr>
        <p:spPr/>
        <p:txBody>
          <a:bodyPr/>
          <a:lstStyle/>
          <a:p>
            <a:fld id="{43A0280B-96A8-470E-966A-09B8617766AC}" type="slidenum">
              <a:rPr lang="en-US" smtClean="0"/>
              <a:pPr/>
              <a:t>39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8274985"/>
              </p:ext>
            </p:extLst>
          </p:nvPr>
        </p:nvGraphicFramePr>
        <p:xfrm>
          <a:off x="2592926" y="2194559"/>
          <a:ext cx="8745634" cy="2115277"/>
        </p:xfrm>
        <a:graphic>
          <a:graphicData uri="http://schemas.openxmlformats.org/drawingml/2006/table">
            <a:tbl>
              <a:tblPr firstRow="1" firstCol="1" bandRow="1">
                <a:tableStyleId>{5C22544A-7EE6-4342-B048-85BDC9FD1C3A}</a:tableStyleId>
              </a:tblPr>
              <a:tblGrid>
                <a:gridCol w="2366909">
                  <a:extLst>
                    <a:ext uri="{9D8B030D-6E8A-4147-A177-3AD203B41FA5}">
                      <a16:colId xmlns:a16="http://schemas.microsoft.com/office/drawing/2014/main" xmlns="" val="20000"/>
                    </a:ext>
                  </a:extLst>
                </a:gridCol>
                <a:gridCol w="6378725">
                  <a:extLst>
                    <a:ext uri="{9D8B030D-6E8A-4147-A177-3AD203B41FA5}">
                      <a16:colId xmlns:a16="http://schemas.microsoft.com/office/drawing/2014/main" xmlns="" val="20001"/>
                    </a:ext>
                  </a:extLst>
                </a:gridCol>
              </a:tblGrid>
              <a:tr h="362788">
                <a:tc gridSpan="2">
                  <a:txBody>
                    <a:bodyPr/>
                    <a:lstStyle/>
                    <a:p>
                      <a:pPr algn="ctr" rtl="0">
                        <a:lnSpc>
                          <a:spcPct val="107000"/>
                        </a:lnSpc>
                        <a:spcAft>
                          <a:spcPts val="0"/>
                        </a:spcAft>
                      </a:pPr>
                      <a:r>
                        <a:rPr lang="en-US" sz="2800" dirty="0">
                          <a:effectLst/>
                          <a:latin typeface="Times New Roman" panose="02020603050405020304" pitchFamily="18" charset="0"/>
                          <a:cs typeface="Times New Roman" panose="02020603050405020304" pitchFamily="18" charset="0"/>
                        </a:rPr>
                        <a:t>CPU SPEED MEASURES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rtl="1"/>
                      <a:endParaRPr lang="ar-JO"/>
                    </a:p>
                  </a:txBody>
                  <a:tcPr/>
                </a:tc>
                <a:extLst>
                  <a:ext uri="{0D108BD9-81ED-4DB2-BD59-A6C34878D82A}">
                    <a16:rowId xmlns:a16="http://schemas.microsoft.com/office/drawing/2014/main" xmlns="" val="10000"/>
                  </a:ext>
                </a:extLst>
              </a:tr>
              <a:tr h="266347">
                <a:tc>
                  <a:txBody>
                    <a:bodyPr/>
                    <a:lstStyle/>
                    <a:p>
                      <a:pPr algn="ctr" rtl="0">
                        <a:lnSpc>
                          <a:spcPct val="107000"/>
                        </a:lnSpc>
                        <a:spcAft>
                          <a:spcPts val="0"/>
                        </a:spcAft>
                      </a:pPr>
                      <a:r>
                        <a:rPr lang="en-US" sz="2800">
                          <a:effectLst/>
                          <a:latin typeface="Times New Roman" panose="02020603050405020304" pitchFamily="18" charset="0"/>
                          <a:cs typeface="Times New Roman" panose="02020603050405020304" pitchFamily="18" charset="0"/>
                        </a:rPr>
                        <a:t>1 hertz or Hz</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rtl="0">
                        <a:lnSpc>
                          <a:spcPct val="107000"/>
                        </a:lnSpc>
                        <a:spcAft>
                          <a:spcPts val="0"/>
                        </a:spcAft>
                      </a:pPr>
                      <a:r>
                        <a:rPr lang="en-US" sz="2800" dirty="0">
                          <a:effectLst/>
                          <a:latin typeface="Times New Roman" panose="02020603050405020304" pitchFamily="18" charset="0"/>
                          <a:cs typeface="Times New Roman" panose="02020603050405020304" pitchFamily="18" charset="0"/>
                        </a:rPr>
                        <a:t>1 cycle per second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48343">
                <a:tc>
                  <a:txBody>
                    <a:bodyPr/>
                    <a:lstStyle/>
                    <a:p>
                      <a:pPr algn="ctr" rtl="0">
                        <a:lnSpc>
                          <a:spcPct val="107000"/>
                        </a:lnSpc>
                        <a:spcAft>
                          <a:spcPts val="0"/>
                        </a:spcAft>
                      </a:pPr>
                      <a:r>
                        <a:rPr lang="en-US" sz="2800">
                          <a:effectLst/>
                          <a:latin typeface="Times New Roman" panose="02020603050405020304" pitchFamily="18" charset="0"/>
                          <a:cs typeface="Times New Roman" panose="02020603050405020304" pitchFamily="18" charset="0"/>
                        </a:rPr>
                        <a:t>1 MHz</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rtl="0">
                        <a:lnSpc>
                          <a:spcPct val="107000"/>
                        </a:lnSpc>
                        <a:spcAft>
                          <a:spcPts val="0"/>
                        </a:spcAft>
                      </a:pPr>
                      <a:r>
                        <a:rPr lang="en-US" sz="2800" dirty="0">
                          <a:effectLst/>
                          <a:latin typeface="Times New Roman" panose="02020603050405020304" pitchFamily="18" charset="0"/>
                          <a:cs typeface="Times New Roman" panose="02020603050405020304" pitchFamily="18" charset="0"/>
                        </a:rPr>
                        <a:t>1 million cycles per second or 1000 Hz</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745582">
                <a:tc>
                  <a:txBody>
                    <a:bodyPr/>
                    <a:lstStyle/>
                    <a:p>
                      <a:pPr algn="ctr" rtl="0">
                        <a:lnSpc>
                          <a:spcPct val="107000"/>
                        </a:lnSpc>
                        <a:spcAft>
                          <a:spcPts val="0"/>
                        </a:spcAft>
                      </a:pPr>
                      <a:r>
                        <a:rPr lang="en-US" sz="2800">
                          <a:effectLst/>
                          <a:latin typeface="Times New Roman" panose="02020603050405020304" pitchFamily="18" charset="0"/>
                          <a:cs typeface="Times New Roman" panose="02020603050405020304" pitchFamily="18" charset="0"/>
                        </a:rPr>
                        <a:t>1 GHz</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rtl="0">
                        <a:lnSpc>
                          <a:spcPct val="107000"/>
                        </a:lnSpc>
                        <a:spcAft>
                          <a:spcPts val="0"/>
                        </a:spcAft>
                      </a:pPr>
                      <a:r>
                        <a:rPr lang="en-US" sz="2800" dirty="0">
                          <a:effectLst/>
                          <a:latin typeface="Times New Roman" panose="02020603050405020304" pitchFamily="18" charset="0"/>
                          <a:cs typeface="Times New Roman" panose="02020603050405020304" pitchFamily="18" charset="0"/>
                        </a:rPr>
                        <a:t>1 billion cycles per second or 1000 MHz</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208048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0" y="228600"/>
            <a:ext cx="8709212" cy="1143000"/>
          </a:xfrm>
        </p:spPr>
        <p:txBody>
          <a:bodyPr>
            <a:normAutofit/>
          </a:bodyPr>
          <a:lstStyle/>
          <a:p>
            <a:pPr>
              <a:defRPr/>
            </a:pPr>
            <a:r>
              <a:rPr lang="en-US" dirty="0"/>
              <a:t>Functionalities of a computer</a:t>
            </a:r>
            <a:r>
              <a:rPr lang="en-US" b="1" dirty="0"/>
              <a:t>(Contd.)</a:t>
            </a:r>
          </a:p>
        </p:txBody>
      </p:sp>
      <p:pic>
        <p:nvPicPr>
          <p:cNvPr id="24580" name="Picture 4" descr="file500se_pic[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15753" y="2667000"/>
            <a:ext cx="1676400" cy="1295400"/>
          </a:xfrm>
          <a:noFill/>
        </p:spPr>
      </p:pic>
      <p:sp>
        <p:nvSpPr>
          <p:cNvPr id="8200" name="Line 8"/>
          <p:cNvSpPr>
            <a:spLocks noChangeShapeType="1"/>
          </p:cNvSpPr>
          <p:nvPr/>
        </p:nvSpPr>
        <p:spPr bwMode="auto">
          <a:xfrm>
            <a:off x="3872753" y="32766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1" name="Line 10"/>
          <p:cNvSpPr>
            <a:spLocks noChangeShapeType="1"/>
          </p:cNvSpPr>
          <p:nvPr/>
        </p:nvSpPr>
        <p:spPr bwMode="auto">
          <a:xfrm flipV="1">
            <a:off x="6844553" y="33528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2" name="Text Box 11"/>
          <p:cNvSpPr txBox="1">
            <a:spLocks noChangeArrowheads="1"/>
          </p:cNvSpPr>
          <p:nvPr/>
        </p:nvSpPr>
        <p:spPr bwMode="auto">
          <a:xfrm>
            <a:off x="2882153" y="3048000"/>
            <a:ext cx="84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a:t>Data</a:t>
            </a:r>
          </a:p>
        </p:txBody>
      </p:sp>
      <p:sp>
        <p:nvSpPr>
          <p:cNvPr id="8203" name="Text Box 12"/>
          <p:cNvSpPr txBox="1">
            <a:spLocks noChangeArrowheads="1"/>
          </p:cNvSpPr>
          <p:nvPr/>
        </p:nvSpPr>
        <p:spPr bwMode="auto">
          <a:xfrm>
            <a:off x="7987553" y="3124200"/>
            <a:ext cx="194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dirty="0"/>
              <a:t>Information </a:t>
            </a:r>
          </a:p>
        </p:txBody>
      </p:sp>
      <p:sp>
        <p:nvSpPr>
          <p:cNvPr id="8204" name="Text Box 13"/>
          <p:cNvSpPr txBox="1">
            <a:spLocks noChangeArrowheads="1"/>
          </p:cNvSpPr>
          <p:nvPr/>
        </p:nvSpPr>
        <p:spPr bwMode="auto">
          <a:xfrm>
            <a:off x="4939553" y="2133600"/>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dirty="0"/>
              <a:t>Processing </a:t>
            </a:r>
          </a:p>
        </p:txBody>
      </p:sp>
      <p:sp>
        <p:nvSpPr>
          <p:cNvPr id="11" name="Slide Number Placeholder 10"/>
          <p:cNvSpPr>
            <a:spLocks noGrp="1"/>
          </p:cNvSpPr>
          <p:nvPr>
            <p:ph type="sldNum" sz="quarter" idx="12"/>
          </p:nvPr>
        </p:nvSpPr>
        <p:spPr/>
        <p:txBody>
          <a:bodyPr/>
          <a:lstStyle/>
          <a:p>
            <a:fld id="{90467A7D-D2B1-412C-A04A-6138EA8263F9}" type="slidenum">
              <a:rPr lang="en-US" smtClean="0">
                <a:solidFill>
                  <a:schemeClr val="tx1"/>
                </a:solidFill>
              </a:rPr>
              <a:pPr/>
              <a:t>4</a:t>
            </a:fld>
            <a:endParaRPr lang="en-US" dirty="0">
              <a:solidFill>
                <a:schemeClr val="tx1"/>
              </a:solidFill>
            </a:endParaRPr>
          </a:p>
        </p:txBody>
      </p:sp>
    </p:spTree>
    <p:extLst>
      <p:ext uri="{BB962C8B-B14F-4D97-AF65-F5344CB8AC3E}">
        <p14:creationId xmlns:p14="http://schemas.microsoft.com/office/powerpoint/2010/main" val="3347995721"/>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box(in)">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Classification</a:t>
            </a:r>
          </a:p>
        </p:txBody>
      </p:sp>
      <p:sp>
        <p:nvSpPr>
          <p:cNvPr id="3" name="Content Placeholder 2"/>
          <p:cNvSpPr>
            <a:spLocks noGrp="1"/>
          </p:cNvSpPr>
          <p:nvPr>
            <p:ph idx="1"/>
          </p:nvPr>
        </p:nvSpPr>
        <p:spPr/>
        <p:txBody>
          <a:bodyPr>
            <a:normAutofit/>
          </a:bodyPr>
          <a:lstStyle/>
          <a:p>
            <a:r>
              <a:rPr lang="en-US" sz="2800" dirty="0"/>
              <a:t>Computers can be classified by size and power to:</a:t>
            </a:r>
          </a:p>
          <a:p>
            <a:pPr marL="857250" lvl="1" indent="-457200" defTabSz="914400" eaLnBrk="0" fontAlgn="base" hangingPunct="0">
              <a:spcBef>
                <a:spcPct val="0"/>
              </a:spcBef>
              <a:spcAft>
                <a:spcPct val="0"/>
              </a:spcAft>
              <a:buClrTx/>
              <a:buFont typeface="+mj-lt"/>
              <a:buAutoNum type="arabicPeriod"/>
            </a:pPr>
            <a:r>
              <a:rPr lang="en-US" sz="3200" dirty="0">
                <a:solidFill>
                  <a:srgbClr val="FF0000"/>
                </a:solidFill>
                <a:hlinkClick r:id="rId2"/>
              </a:rPr>
              <a:t>Personal computer</a:t>
            </a:r>
            <a:r>
              <a:rPr lang="en-US" sz="3200" dirty="0">
                <a:solidFill>
                  <a:srgbClr val="FF0000"/>
                </a:solidFill>
              </a:rPr>
              <a:t> (PCs)</a:t>
            </a:r>
          </a:p>
          <a:p>
            <a:pPr marL="857250" lvl="1" indent="-457200" defTabSz="914400" eaLnBrk="0" fontAlgn="base" hangingPunct="0">
              <a:spcBef>
                <a:spcPct val="0"/>
              </a:spcBef>
              <a:spcAft>
                <a:spcPct val="0"/>
              </a:spcAft>
              <a:buClrTx/>
              <a:buFont typeface="+mj-lt"/>
              <a:buAutoNum type="arabicPeriod"/>
            </a:pPr>
            <a:r>
              <a:rPr lang="en-US" sz="3200" dirty="0">
                <a:solidFill>
                  <a:srgbClr val="FF0000"/>
                </a:solidFill>
                <a:hlinkClick r:id="rId3"/>
              </a:rPr>
              <a:t>Workstation</a:t>
            </a:r>
            <a:r>
              <a:rPr lang="en-US" sz="3200" dirty="0">
                <a:solidFill>
                  <a:srgbClr val="FF0000"/>
                </a:solidFill>
              </a:rPr>
              <a:t>:</a:t>
            </a:r>
          </a:p>
          <a:p>
            <a:pPr marL="857250" lvl="1" indent="-457200" defTabSz="914400" eaLnBrk="0" fontAlgn="base" hangingPunct="0">
              <a:spcBef>
                <a:spcPct val="0"/>
              </a:spcBef>
              <a:spcAft>
                <a:spcPct val="0"/>
              </a:spcAft>
              <a:buClrTx/>
              <a:buFont typeface="+mj-lt"/>
              <a:buAutoNum type="arabicPeriod"/>
            </a:pPr>
            <a:r>
              <a:rPr lang="en-US" sz="3200" dirty="0">
                <a:solidFill>
                  <a:srgbClr val="FF0000"/>
                </a:solidFill>
                <a:hlinkClick r:id="rId4"/>
              </a:rPr>
              <a:t>Minicomputer</a:t>
            </a:r>
            <a:endParaRPr lang="en-US" sz="3200" dirty="0">
              <a:solidFill>
                <a:srgbClr val="FF0000"/>
              </a:solidFill>
            </a:endParaRPr>
          </a:p>
          <a:p>
            <a:pPr marL="857250" lvl="1" indent="-457200" defTabSz="914400" eaLnBrk="0" fontAlgn="base" hangingPunct="0">
              <a:spcBef>
                <a:spcPct val="0"/>
              </a:spcBef>
              <a:spcAft>
                <a:spcPct val="0"/>
              </a:spcAft>
              <a:buClrTx/>
              <a:buFont typeface="+mj-lt"/>
              <a:buAutoNum type="arabicPeriod"/>
            </a:pPr>
            <a:r>
              <a:rPr lang="en-US" sz="3200" dirty="0">
                <a:solidFill>
                  <a:srgbClr val="FF0000"/>
                </a:solidFill>
                <a:hlinkClick r:id="rId5"/>
              </a:rPr>
              <a:t>Mainframe</a:t>
            </a:r>
            <a:r>
              <a:rPr lang="en-US" sz="3200" dirty="0">
                <a:solidFill>
                  <a:srgbClr val="FF0000"/>
                </a:solidFill>
              </a:rPr>
              <a:t>:</a:t>
            </a:r>
          </a:p>
          <a:p>
            <a:pPr marL="857250" lvl="1" indent="-457200" defTabSz="914400" eaLnBrk="0" fontAlgn="base" hangingPunct="0">
              <a:spcBef>
                <a:spcPct val="0"/>
              </a:spcBef>
              <a:spcAft>
                <a:spcPct val="0"/>
              </a:spcAft>
              <a:buClrTx/>
              <a:buFont typeface="+mj-lt"/>
              <a:buAutoNum type="arabicPeriod"/>
            </a:pPr>
            <a:r>
              <a:rPr lang="en-US" sz="3200" dirty="0" err="1">
                <a:solidFill>
                  <a:srgbClr val="FF0000"/>
                </a:solidFill>
              </a:rPr>
              <a:t>SuperComputer</a:t>
            </a:r>
            <a:endParaRPr lang="en-US" sz="3200" dirty="0">
              <a:solidFill>
                <a:srgbClr val="FF0000"/>
              </a:solidFill>
            </a:endParaRPr>
          </a:p>
          <a:p>
            <a:endParaRPr lang="en-US" sz="2400" dirty="0"/>
          </a:p>
        </p:txBody>
      </p:sp>
      <p:sp>
        <p:nvSpPr>
          <p:cNvPr id="6" name="Slide Number Placeholder 5"/>
          <p:cNvSpPr>
            <a:spLocks noGrp="1"/>
          </p:cNvSpPr>
          <p:nvPr>
            <p:ph type="sldNum" sz="quarter" idx="12"/>
          </p:nvPr>
        </p:nvSpPr>
        <p:spPr/>
        <p:txBody>
          <a:bodyPr/>
          <a:lstStyle/>
          <a:p>
            <a:fld id="{43A0280B-96A8-470E-966A-09B8617766AC}" type="slidenum">
              <a:rPr lang="en-US" smtClean="0"/>
              <a:pPr/>
              <a:t>40</a:t>
            </a:fld>
            <a:endParaRPr lang="en-US"/>
          </a:p>
        </p:txBody>
      </p:sp>
    </p:spTree>
    <p:extLst>
      <p:ext uri="{BB962C8B-B14F-4D97-AF65-F5344CB8AC3E}">
        <p14:creationId xmlns:p14="http://schemas.microsoft.com/office/powerpoint/2010/main" val="139564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Classification</a:t>
            </a:r>
          </a:p>
        </p:txBody>
      </p:sp>
      <p:sp>
        <p:nvSpPr>
          <p:cNvPr id="3" name="Content Placeholder 2"/>
          <p:cNvSpPr>
            <a:spLocks noGrp="1"/>
          </p:cNvSpPr>
          <p:nvPr>
            <p:ph idx="1"/>
          </p:nvPr>
        </p:nvSpPr>
        <p:spPr>
          <a:xfrm>
            <a:off x="2589212" y="1514475"/>
            <a:ext cx="8915400" cy="4396747"/>
          </a:xfrm>
        </p:spPr>
        <p:txBody>
          <a:bodyPr>
            <a:normAutofit fontScale="92500"/>
          </a:bodyPr>
          <a:lstStyle/>
          <a:p>
            <a:r>
              <a:rPr lang="en-US" sz="3200" dirty="0">
                <a:solidFill>
                  <a:srgbClr val="FF0000"/>
                </a:solidFill>
                <a:hlinkClick r:id="rId2"/>
              </a:rPr>
              <a:t>Personal computer</a:t>
            </a:r>
            <a:r>
              <a:rPr lang="en-US" sz="3200" dirty="0">
                <a:solidFill>
                  <a:srgbClr val="FF0000"/>
                </a:solidFill>
              </a:rPr>
              <a:t> (PCs): </a:t>
            </a:r>
            <a:r>
              <a:rPr lang="en-US" sz="2800" dirty="0"/>
              <a:t>a small, single-user computer based on a microprocessor. In addition to the microprocessor, a personal computer has a keyboard for entering data, a monitor for displaying information, and a storage device for saving data</a:t>
            </a:r>
            <a:r>
              <a:rPr lang="en-US" dirty="0"/>
              <a:t>.</a:t>
            </a:r>
          </a:p>
          <a:p>
            <a:r>
              <a:rPr lang="en-US" sz="3200" dirty="0">
                <a:solidFill>
                  <a:srgbClr val="FF0000"/>
                </a:solidFill>
                <a:hlinkClick r:id="rId3"/>
              </a:rPr>
              <a:t>Workstation</a:t>
            </a:r>
            <a:r>
              <a:rPr lang="en-US" sz="3200" dirty="0">
                <a:solidFill>
                  <a:srgbClr val="FF0000"/>
                </a:solidFill>
              </a:rPr>
              <a:t>: </a:t>
            </a:r>
            <a:r>
              <a:rPr lang="en-US" sz="3200" dirty="0"/>
              <a:t>a powerful, single-user computer. A workstation is like a personal computer, but it has a more powerful microprocessor and a higher-quality monitor.</a:t>
            </a:r>
            <a:endParaRPr lang="en-US" sz="3200" dirty="0">
              <a:solidFill>
                <a:srgbClr val="FF0000"/>
              </a:solidFill>
            </a:endParaRPr>
          </a:p>
          <a:p>
            <a:endParaRPr lang="en-US" sz="2400" dirty="0"/>
          </a:p>
        </p:txBody>
      </p:sp>
      <p:sp>
        <p:nvSpPr>
          <p:cNvPr id="6" name="Slide Number Placeholder 5"/>
          <p:cNvSpPr>
            <a:spLocks noGrp="1"/>
          </p:cNvSpPr>
          <p:nvPr>
            <p:ph type="sldNum" sz="quarter" idx="12"/>
          </p:nvPr>
        </p:nvSpPr>
        <p:spPr/>
        <p:txBody>
          <a:bodyPr/>
          <a:lstStyle/>
          <a:p>
            <a:fld id="{43A0280B-96A8-470E-966A-09B8617766AC}" type="slidenum">
              <a:rPr lang="en-US" smtClean="0"/>
              <a:pPr/>
              <a:t>41</a:t>
            </a:fld>
            <a:endParaRPr lang="en-US"/>
          </a:p>
        </p:txBody>
      </p:sp>
    </p:spTree>
    <p:extLst>
      <p:ext uri="{BB962C8B-B14F-4D97-AF65-F5344CB8AC3E}">
        <p14:creationId xmlns:p14="http://schemas.microsoft.com/office/powerpoint/2010/main" val="3798549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Classification</a:t>
            </a:r>
          </a:p>
        </p:txBody>
      </p:sp>
      <p:sp>
        <p:nvSpPr>
          <p:cNvPr id="3" name="Content Placeholder 2"/>
          <p:cNvSpPr>
            <a:spLocks noGrp="1"/>
          </p:cNvSpPr>
          <p:nvPr>
            <p:ph idx="1"/>
          </p:nvPr>
        </p:nvSpPr>
        <p:spPr>
          <a:xfrm>
            <a:off x="2589212" y="1514475"/>
            <a:ext cx="8915400" cy="4396747"/>
          </a:xfrm>
        </p:spPr>
        <p:txBody>
          <a:bodyPr>
            <a:normAutofit/>
          </a:bodyPr>
          <a:lstStyle/>
          <a:p>
            <a:r>
              <a:rPr lang="en-US" sz="3200" dirty="0">
                <a:solidFill>
                  <a:srgbClr val="FF0000"/>
                </a:solidFill>
                <a:hlinkClick r:id="rId2"/>
              </a:rPr>
              <a:t>Minicomputer</a:t>
            </a:r>
            <a:r>
              <a:rPr lang="en-US" sz="3200" dirty="0">
                <a:solidFill>
                  <a:srgbClr val="FF0000"/>
                </a:solidFill>
              </a:rPr>
              <a:t>: </a:t>
            </a:r>
            <a:r>
              <a:rPr lang="en-US" sz="2800" dirty="0"/>
              <a:t>multi-user computer capable of supporting from 10 to hundreds of users simultaneously.</a:t>
            </a:r>
            <a:endParaRPr lang="en-US" sz="8000" dirty="0">
              <a:solidFill>
                <a:srgbClr val="FF0000"/>
              </a:solidFill>
            </a:endParaRPr>
          </a:p>
          <a:p>
            <a:r>
              <a:rPr lang="en-US" sz="3200" dirty="0">
                <a:solidFill>
                  <a:srgbClr val="FF0000"/>
                </a:solidFill>
                <a:hlinkClick r:id="rId3"/>
              </a:rPr>
              <a:t>Mainframe</a:t>
            </a:r>
            <a:r>
              <a:rPr lang="en-US" sz="3200" dirty="0">
                <a:solidFill>
                  <a:srgbClr val="FF0000"/>
                </a:solidFill>
              </a:rPr>
              <a:t>: </a:t>
            </a:r>
            <a:r>
              <a:rPr lang="en-US" sz="2800" dirty="0"/>
              <a:t>powerful multi-user computer capable of supporting many hundreds or thousands of users simultaneously.</a:t>
            </a:r>
          </a:p>
          <a:p>
            <a:r>
              <a:rPr lang="en-US" sz="3200" dirty="0">
                <a:solidFill>
                  <a:srgbClr val="FF0000"/>
                </a:solidFill>
              </a:rPr>
              <a:t>Supercomputer: </a:t>
            </a:r>
            <a:r>
              <a:rPr lang="en-US" sz="2800" dirty="0"/>
              <a:t>an extremely fast computer that can perform hundreds of millions of instructions per second.</a:t>
            </a:r>
          </a:p>
          <a:p>
            <a:endParaRPr lang="en-US" sz="2400" dirty="0"/>
          </a:p>
        </p:txBody>
      </p:sp>
      <p:sp>
        <p:nvSpPr>
          <p:cNvPr id="6" name="Slide Number Placeholder 5"/>
          <p:cNvSpPr>
            <a:spLocks noGrp="1"/>
          </p:cNvSpPr>
          <p:nvPr>
            <p:ph type="sldNum" sz="quarter" idx="12"/>
          </p:nvPr>
        </p:nvSpPr>
        <p:spPr/>
        <p:txBody>
          <a:bodyPr/>
          <a:lstStyle/>
          <a:p>
            <a:fld id="{43A0280B-96A8-470E-966A-09B8617766AC}" type="slidenum">
              <a:rPr lang="en-US" smtClean="0"/>
              <a:pPr/>
              <a:t>42</a:t>
            </a:fld>
            <a:endParaRPr lang="en-US"/>
          </a:p>
        </p:txBody>
      </p:sp>
    </p:spTree>
    <p:extLst>
      <p:ext uri="{BB962C8B-B14F-4D97-AF65-F5344CB8AC3E}">
        <p14:creationId xmlns:p14="http://schemas.microsoft.com/office/powerpoint/2010/main" val="3681875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Classification</a:t>
            </a:r>
          </a:p>
        </p:txBody>
      </p:sp>
      <p:sp>
        <p:nvSpPr>
          <p:cNvPr id="3" name="Content Placeholder 2"/>
          <p:cNvSpPr>
            <a:spLocks noGrp="1"/>
          </p:cNvSpPr>
          <p:nvPr>
            <p:ph idx="1"/>
          </p:nvPr>
        </p:nvSpPr>
        <p:spPr>
          <a:xfrm>
            <a:off x="2589212" y="1600200"/>
            <a:ext cx="8915400" cy="4311022"/>
          </a:xfrm>
        </p:spPr>
        <p:txBody>
          <a:bodyPr>
            <a:normAutofit fontScale="85000" lnSpcReduction="20000"/>
          </a:bodyPr>
          <a:lstStyle/>
          <a:p>
            <a:pPr marL="685800" indent="-571500">
              <a:lnSpc>
                <a:spcPct val="90000"/>
              </a:lnSpc>
            </a:pPr>
            <a:r>
              <a:rPr lang="en-US" sz="3800" dirty="0"/>
              <a:t>Compare between the previous type of computers based on </a:t>
            </a:r>
          </a:p>
          <a:p>
            <a:pPr marL="1371600" lvl="2" indent="-457200">
              <a:lnSpc>
                <a:spcPct val="90000"/>
              </a:lnSpc>
            </a:pPr>
            <a:r>
              <a:rPr lang="en-US" sz="3800" dirty="0"/>
              <a:t>Price</a:t>
            </a:r>
          </a:p>
          <a:p>
            <a:pPr marL="1371600" lvl="2" indent="-457200">
              <a:lnSpc>
                <a:spcPct val="90000"/>
              </a:lnSpc>
            </a:pPr>
            <a:r>
              <a:rPr lang="en-US" sz="3800" dirty="0"/>
              <a:t>Processing Speed </a:t>
            </a:r>
          </a:p>
          <a:p>
            <a:pPr marL="1371600" lvl="2" indent="-457200">
              <a:lnSpc>
                <a:spcPct val="90000"/>
              </a:lnSpc>
            </a:pPr>
            <a:r>
              <a:rPr lang="en-US" sz="3800" dirty="0"/>
              <a:t>Storage Capacity</a:t>
            </a:r>
          </a:p>
          <a:p>
            <a:pPr marL="1371600" lvl="2" indent="-457200">
              <a:lnSpc>
                <a:spcPct val="90000"/>
              </a:lnSpc>
            </a:pPr>
            <a:r>
              <a:rPr lang="en-US" sz="3800" dirty="0"/>
              <a:t>Powerful</a:t>
            </a:r>
          </a:p>
          <a:p>
            <a:pPr marL="1371600" lvl="2" indent="-457200">
              <a:lnSpc>
                <a:spcPct val="90000"/>
              </a:lnSpc>
            </a:pPr>
            <a:r>
              <a:rPr lang="en-US" sz="3800" dirty="0"/>
              <a:t>Single-user or Multi-user</a:t>
            </a:r>
          </a:p>
          <a:p>
            <a:pPr marL="1371600" lvl="2" indent="-457200">
              <a:lnSpc>
                <a:spcPct val="90000"/>
              </a:lnSpc>
            </a:pPr>
            <a:r>
              <a:rPr lang="en-US" sz="3800" dirty="0"/>
              <a:t>Computer Size</a:t>
            </a:r>
          </a:p>
          <a:p>
            <a:pPr marL="1371600" lvl="2" indent="-457200">
              <a:lnSpc>
                <a:spcPct val="90000"/>
              </a:lnSpc>
            </a:pPr>
            <a:r>
              <a:rPr lang="en-US" sz="3800" dirty="0"/>
              <a:t>Companies size</a:t>
            </a:r>
          </a:p>
          <a:p>
            <a:endParaRPr lang="en-US" dirty="0"/>
          </a:p>
        </p:txBody>
      </p:sp>
      <p:sp>
        <p:nvSpPr>
          <p:cNvPr id="6" name="Slide Number Placeholder 5"/>
          <p:cNvSpPr>
            <a:spLocks noGrp="1"/>
          </p:cNvSpPr>
          <p:nvPr>
            <p:ph type="sldNum" sz="quarter" idx="12"/>
          </p:nvPr>
        </p:nvSpPr>
        <p:spPr/>
        <p:txBody>
          <a:bodyPr/>
          <a:lstStyle/>
          <a:p>
            <a:fld id="{43A0280B-96A8-470E-966A-09B8617766AC}" type="slidenum">
              <a:rPr lang="en-US" smtClean="0"/>
              <a:pPr/>
              <a:t>43</a:t>
            </a:fld>
            <a:endParaRPr lang="en-US"/>
          </a:p>
        </p:txBody>
      </p:sp>
    </p:spTree>
    <p:extLst>
      <p:ext uri="{BB962C8B-B14F-4D97-AF65-F5344CB8AC3E}">
        <p14:creationId xmlns:p14="http://schemas.microsoft.com/office/powerpoint/2010/main" val="2898561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Laptop computer</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800" dirty="0"/>
              <a:t> is a portable computer.</a:t>
            </a:r>
          </a:p>
          <a:p>
            <a:r>
              <a:rPr lang="en-US" sz="2800" dirty="0"/>
              <a:t>personal computer that can be easily carried and used in a variety of locations.</a:t>
            </a:r>
          </a:p>
          <a:p>
            <a:r>
              <a:rPr lang="en-US" sz="2800" dirty="0"/>
              <a:t>run the same software and applications in PCs</a:t>
            </a:r>
          </a:p>
        </p:txBody>
      </p:sp>
      <p:pic>
        <p:nvPicPr>
          <p:cNvPr id="4" name="Picture 3" descr="http://t2.gstatic.com/images?q=tbn:ANd9GcSTl3Uy0klLpTCOhkH1olNn9uwRmOY1nH5cRnCLebRgMKt0uMm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8945" y="4474468"/>
            <a:ext cx="2606040" cy="2399030"/>
          </a:xfrm>
          <a:prstGeom prst="rect">
            <a:avLst/>
          </a:prstGeom>
          <a:noFill/>
          <a:ln>
            <a:noFill/>
          </a:ln>
        </p:spPr>
      </p:pic>
      <p:sp>
        <p:nvSpPr>
          <p:cNvPr id="7" name="Slide Number Placeholder 6"/>
          <p:cNvSpPr>
            <a:spLocks noGrp="1"/>
          </p:cNvSpPr>
          <p:nvPr>
            <p:ph type="sldNum" sz="quarter" idx="12"/>
          </p:nvPr>
        </p:nvSpPr>
        <p:spPr/>
        <p:txBody>
          <a:bodyPr/>
          <a:lstStyle/>
          <a:p>
            <a:fld id="{43A0280B-96A8-470E-966A-09B8617766AC}" type="slidenum">
              <a:rPr lang="en-US" smtClean="0"/>
              <a:pPr/>
              <a:t>44</a:t>
            </a:fld>
            <a:endParaRPr lang="en-US"/>
          </a:p>
        </p:txBody>
      </p:sp>
    </p:spTree>
    <p:extLst>
      <p:ext uri="{BB962C8B-B14F-4D97-AF65-F5344CB8AC3E}">
        <p14:creationId xmlns:p14="http://schemas.microsoft.com/office/powerpoint/2010/main" val="2884872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Netbook Computer</a:t>
            </a:r>
            <a:r>
              <a:rPr lang="en-US" dirty="0"/>
              <a:t/>
            </a:r>
            <a:br>
              <a:rPr lang="en-US" dirty="0"/>
            </a:br>
            <a:endParaRPr lang="en-US" dirty="0"/>
          </a:p>
        </p:txBody>
      </p:sp>
      <p:sp>
        <p:nvSpPr>
          <p:cNvPr id="3" name="Content Placeholder 2"/>
          <p:cNvSpPr>
            <a:spLocks noGrp="1"/>
          </p:cNvSpPr>
          <p:nvPr>
            <p:ph idx="1"/>
          </p:nvPr>
        </p:nvSpPr>
        <p:spPr>
          <a:xfrm>
            <a:off x="2343150" y="1752600"/>
            <a:ext cx="9161462" cy="4476750"/>
          </a:xfrm>
        </p:spPr>
        <p:txBody>
          <a:bodyPr>
            <a:noAutofit/>
          </a:bodyPr>
          <a:lstStyle/>
          <a:p>
            <a:r>
              <a:rPr lang="en-US" sz="3200" dirty="0"/>
              <a:t>A netbook is a type of laptop that is designed to be even more portable.</a:t>
            </a:r>
          </a:p>
          <a:p>
            <a:r>
              <a:rPr lang="en-US" sz="3200" dirty="0"/>
              <a:t>Cheaper and less powerful  than laptops or desktops.</a:t>
            </a:r>
          </a:p>
          <a:p>
            <a:r>
              <a:rPr lang="en-US" sz="3200" dirty="0"/>
              <a:t>They are generally less powerful than other types of computers, but they provide enough power for email and internet access, which is where the name "netbook" comes from.</a:t>
            </a:r>
          </a:p>
        </p:txBody>
      </p:sp>
      <p:pic>
        <p:nvPicPr>
          <p:cNvPr id="4" name="Picture 3" descr="Using a netboo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6963" y="256127"/>
            <a:ext cx="2089148" cy="1428433"/>
          </a:xfrm>
          <a:prstGeom prst="rect">
            <a:avLst/>
          </a:prstGeom>
          <a:noFill/>
          <a:ln>
            <a:noFill/>
          </a:ln>
        </p:spPr>
      </p:pic>
      <p:sp>
        <p:nvSpPr>
          <p:cNvPr id="7" name="Slide Number Placeholder 6"/>
          <p:cNvSpPr>
            <a:spLocks noGrp="1"/>
          </p:cNvSpPr>
          <p:nvPr>
            <p:ph type="sldNum" sz="quarter" idx="12"/>
          </p:nvPr>
        </p:nvSpPr>
        <p:spPr/>
        <p:txBody>
          <a:bodyPr/>
          <a:lstStyle/>
          <a:p>
            <a:fld id="{43A0280B-96A8-470E-966A-09B8617766AC}" type="slidenum">
              <a:rPr lang="en-US" smtClean="0"/>
              <a:pPr/>
              <a:t>45</a:t>
            </a:fld>
            <a:endParaRPr lang="en-US"/>
          </a:p>
        </p:txBody>
      </p:sp>
    </p:spTree>
    <p:extLst>
      <p:ext uri="{BB962C8B-B14F-4D97-AF65-F5344CB8AC3E}">
        <p14:creationId xmlns:p14="http://schemas.microsoft.com/office/powerpoint/2010/main" val="41562281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Devices</a:t>
            </a:r>
          </a:p>
        </p:txBody>
      </p:sp>
      <p:sp>
        <p:nvSpPr>
          <p:cNvPr id="3" name="Content Placeholder 2"/>
          <p:cNvSpPr>
            <a:spLocks noGrp="1"/>
          </p:cNvSpPr>
          <p:nvPr>
            <p:ph idx="1"/>
          </p:nvPr>
        </p:nvSpPr>
        <p:spPr>
          <a:xfrm>
            <a:off x="2589212" y="1619250"/>
            <a:ext cx="8915400" cy="4291972"/>
          </a:xfrm>
        </p:spPr>
        <p:txBody>
          <a:bodyPr>
            <a:normAutofit/>
          </a:bodyPr>
          <a:lstStyle/>
          <a:p>
            <a:r>
              <a:rPr lang="en-US" sz="2800" dirty="0"/>
              <a:t>A mobile device is basically any handheld computer.</a:t>
            </a:r>
          </a:p>
          <a:p>
            <a:r>
              <a:rPr lang="en-US" sz="2800" dirty="0"/>
              <a:t>It is designed to be extremely portable.</a:t>
            </a:r>
          </a:p>
          <a:p>
            <a:r>
              <a:rPr lang="en-US" sz="2800" dirty="0"/>
              <a:t>Some mobile devices are more powerful</a:t>
            </a:r>
          </a:p>
          <a:p>
            <a:r>
              <a:rPr lang="en-US" sz="2800" dirty="0"/>
              <a:t>Types:</a:t>
            </a:r>
          </a:p>
          <a:p>
            <a:pPr lvl="2">
              <a:buFont typeface="+mj-lt"/>
              <a:buAutoNum type="arabicPeriod"/>
            </a:pPr>
            <a:r>
              <a:rPr lang="en-US" sz="3000" b="1" dirty="0"/>
              <a:t>Tablet Computers</a:t>
            </a:r>
            <a:endParaRPr lang="en-US" sz="3000" dirty="0"/>
          </a:p>
          <a:p>
            <a:pPr lvl="2">
              <a:buFont typeface="+mj-lt"/>
              <a:buAutoNum type="arabicPeriod"/>
            </a:pPr>
            <a:r>
              <a:rPr lang="en-US" sz="3000" b="1" dirty="0"/>
              <a:t>Smartphones</a:t>
            </a:r>
            <a:endParaRPr lang="en-US" sz="3000" dirty="0"/>
          </a:p>
          <a:p>
            <a:endParaRPr lang="en-US" dirty="0"/>
          </a:p>
        </p:txBody>
      </p:sp>
      <p:sp>
        <p:nvSpPr>
          <p:cNvPr id="6" name="Slide Number Placeholder 5"/>
          <p:cNvSpPr>
            <a:spLocks noGrp="1"/>
          </p:cNvSpPr>
          <p:nvPr>
            <p:ph type="sldNum" sz="quarter" idx="12"/>
          </p:nvPr>
        </p:nvSpPr>
        <p:spPr/>
        <p:txBody>
          <a:bodyPr/>
          <a:lstStyle/>
          <a:p>
            <a:fld id="{43A0280B-96A8-470E-966A-09B8617766AC}" type="slidenum">
              <a:rPr lang="en-US" smtClean="0"/>
              <a:pPr/>
              <a:t>46</a:t>
            </a:fld>
            <a:endParaRPr lang="en-US"/>
          </a:p>
        </p:txBody>
      </p:sp>
    </p:spTree>
    <p:extLst>
      <p:ext uri="{BB962C8B-B14F-4D97-AF65-F5344CB8AC3E}">
        <p14:creationId xmlns:p14="http://schemas.microsoft.com/office/powerpoint/2010/main" val="2184081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Tablet Computers</a:t>
            </a:r>
          </a:p>
        </p:txBody>
      </p:sp>
      <p:sp>
        <p:nvSpPr>
          <p:cNvPr id="3" name="Content Placeholder 2"/>
          <p:cNvSpPr>
            <a:spLocks noGrp="1"/>
          </p:cNvSpPr>
          <p:nvPr>
            <p:ph idx="1"/>
          </p:nvPr>
        </p:nvSpPr>
        <p:spPr>
          <a:xfrm>
            <a:off x="2322512" y="2190750"/>
            <a:ext cx="8915400" cy="3777622"/>
          </a:xfrm>
        </p:spPr>
        <p:txBody>
          <a:bodyPr/>
          <a:lstStyle/>
          <a:p>
            <a:r>
              <a:rPr lang="en-US" sz="3200" dirty="0"/>
              <a:t>designed to be portable.</a:t>
            </a:r>
          </a:p>
          <a:p>
            <a:r>
              <a:rPr lang="en-US" sz="3200" dirty="0"/>
              <a:t>The most obvious difference is that tablet computers don't have keyboards or touchpads.</a:t>
            </a:r>
          </a:p>
          <a:p>
            <a:r>
              <a:rPr lang="en-US" sz="3200" dirty="0"/>
              <a:t>Best used for tasks like web browsing, watching videos, reading e-books, and playing games. </a:t>
            </a:r>
          </a:p>
          <a:p>
            <a:endParaRPr lang="en-US" dirty="0"/>
          </a:p>
        </p:txBody>
      </p:sp>
      <p:pic>
        <p:nvPicPr>
          <p:cNvPr id="4" name="Picture 3" descr="Using a virtual keyboard on an iPa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2112" y="152400"/>
            <a:ext cx="3817938" cy="2766695"/>
          </a:xfrm>
          <a:prstGeom prst="rect">
            <a:avLst/>
          </a:prstGeom>
          <a:noFill/>
          <a:ln>
            <a:noFill/>
          </a:ln>
        </p:spPr>
      </p:pic>
      <p:sp>
        <p:nvSpPr>
          <p:cNvPr id="7" name="Slide Number Placeholder 6"/>
          <p:cNvSpPr>
            <a:spLocks noGrp="1"/>
          </p:cNvSpPr>
          <p:nvPr>
            <p:ph type="sldNum" sz="quarter" idx="12"/>
          </p:nvPr>
        </p:nvSpPr>
        <p:spPr/>
        <p:txBody>
          <a:bodyPr/>
          <a:lstStyle/>
          <a:p>
            <a:fld id="{43A0280B-96A8-470E-966A-09B8617766AC}" type="slidenum">
              <a:rPr lang="en-US" smtClean="0"/>
              <a:pPr/>
              <a:t>47</a:t>
            </a:fld>
            <a:endParaRPr lang="en-US"/>
          </a:p>
        </p:txBody>
      </p:sp>
    </p:spTree>
    <p:extLst>
      <p:ext uri="{BB962C8B-B14F-4D97-AF65-F5344CB8AC3E}">
        <p14:creationId xmlns:p14="http://schemas.microsoft.com/office/powerpoint/2010/main" val="693863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Tablet Computers</a:t>
            </a:r>
          </a:p>
        </p:txBody>
      </p:sp>
      <p:sp>
        <p:nvSpPr>
          <p:cNvPr id="3" name="Content Placeholder 2"/>
          <p:cNvSpPr>
            <a:spLocks noGrp="1"/>
          </p:cNvSpPr>
          <p:nvPr>
            <p:ph idx="1"/>
          </p:nvPr>
        </p:nvSpPr>
        <p:spPr>
          <a:xfrm>
            <a:off x="1668780" y="1371600"/>
            <a:ext cx="9569132" cy="4596772"/>
          </a:xfrm>
        </p:spPr>
        <p:txBody>
          <a:bodyPr>
            <a:normAutofit/>
          </a:bodyPr>
          <a:lstStyle/>
          <a:p>
            <a:r>
              <a:rPr lang="en-US" sz="2400" dirty="0"/>
              <a:t>The most obvious difference is that tablet computers don't have keyboards or touchpads. Instead, the entire screen is touch-sensitive, allowing you to type on a virtual keyboard and use your finger as a mouse pointer. </a:t>
            </a:r>
          </a:p>
          <a:p>
            <a:r>
              <a:rPr lang="en-US" sz="2400" dirty="0"/>
              <a:t>Tablet computers are mostly designed for consuming media, and they are optimized for tasks like web browsing, watching videos, reading e-books, and playing games</a:t>
            </a:r>
            <a:endParaRPr lang="en-US" sz="2200" b="1" dirty="0"/>
          </a:p>
          <a:p>
            <a:pPr lvl="1" indent="-342900"/>
            <a:endParaRPr lang="en-US" sz="2200" b="1" dirty="0"/>
          </a:p>
          <a:p>
            <a:pPr marL="857250" lvl="1" indent="-457200">
              <a:buFont typeface="+mj-lt"/>
              <a:buAutoNum type="arabicPeriod"/>
            </a:pPr>
            <a:endParaRPr lang="en-US" sz="2200" dirty="0"/>
          </a:p>
          <a:p>
            <a:endParaRPr lang="en-US" dirty="0"/>
          </a:p>
        </p:txBody>
      </p:sp>
      <p:pic>
        <p:nvPicPr>
          <p:cNvPr id="8" name="Picture 7" descr="http://img.gawkerassets.com/img/187bvpszky8ovjpg/origina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1084" y="4618673"/>
            <a:ext cx="4535488" cy="1957387"/>
          </a:xfrm>
          <a:prstGeom prst="rect">
            <a:avLst/>
          </a:prstGeom>
          <a:noFill/>
          <a:ln>
            <a:noFill/>
          </a:ln>
        </p:spPr>
      </p:pic>
      <p:sp>
        <p:nvSpPr>
          <p:cNvPr id="7" name="Slide Number Placeholder 6"/>
          <p:cNvSpPr>
            <a:spLocks noGrp="1"/>
          </p:cNvSpPr>
          <p:nvPr>
            <p:ph type="sldNum" sz="quarter" idx="12"/>
          </p:nvPr>
        </p:nvSpPr>
        <p:spPr/>
        <p:txBody>
          <a:bodyPr/>
          <a:lstStyle/>
          <a:p>
            <a:fld id="{43A0280B-96A8-470E-966A-09B8617766AC}" type="slidenum">
              <a:rPr lang="en-US" smtClean="0"/>
              <a:pPr/>
              <a:t>48</a:t>
            </a:fld>
            <a:endParaRPr lang="en-US"/>
          </a:p>
        </p:txBody>
      </p:sp>
    </p:spTree>
    <p:extLst>
      <p:ext uri="{BB962C8B-B14F-4D97-AF65-F5344CB8AC3E}">
        <p14:creationId xmlns:p14="http://schemas.microsoft.com/office/powerpoint/2010/main" val="291771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Smartphones</a:t>
            </a:r>
            <a:endParaRPr lang="en-US" dirty="0"/>
          </a:p>
        </p:txBody>
      </p:sp>
      <p:sp>
        <p:nvSpPr>
          <p:cNvPr id="3" name="Content Placeholder 2"/>
          <p:cNvSpPr>
            <a:spLocks noGrp="1"/>
          </p:cNvSpPr>
          <p:nvPr>
            <p:ph idx="1"/>
          </p:nvPr>
        </p:nvSpPr>
        <p:spPr>
          <a:xfrm>
            <a:off x="2303462" y="2381250"/>
            <a:ext cx="8915400" cy="3777622"/>
          </a:xfrm>
        </p:spPr>
        <p:txBody>
          <a:bodyPr>
            <a:normAutofit/>
          </a:bodyPr>
          <a:lstStyle/>
          <a:p>
            <a:r>
              <a:rPr lang="en-US" sz="3200" dirty="0"/>
              <a:t>a powerful </a:t>
            </a:r>
            <a:r>
              <a:rPr lang="en-US" sz="3200" b="1" dirty="0"/>
              <a:t>mobile phone</a:t>
            </a:r>
            <a:endParaRPr lang="en-US" sz="3200" dirty="0"/>
          </a:p>
          <a:p>
            <a:r>
              <a:rPr lang="en-US" sz="3200" dirty="0"/>
              <a:t>designed to run a variety of applications in addition to phone service. </a:t>
            </a:r>
          </a:p>
          <a:p>
            <a:r>
              <a:rPr lang="en-US" sz="2400" dirty="0">
                <a:solidFill>
                  <a:srgbClr val="FF0000"/>
                </a:solidFill>
              </a:rPr>
              <a:t>Compare it with the tablet?</a:t>
            </a:r>
          </a:p>
          <a:p>
            <a:r>
              <a:rPr lang="en-US" sz="3200" b="1" dirty="0"/>
              <a:t>Internet access</a:t>
            </a:r>
            <a:r>
              <a:rPr lang="en-US" sz="3200" dirty="0"/>
              <a:t> is an important feature of smartphones. (3G or 4G)(Wi-Fi Service)</a:t>
            </a:r>
          </a:p>
        </p:txBody>
      </p:sp>
      <p:pic>
        <p:nvPicPr>
          <p:cNvPr id="4" name="Picture 3" descr="http://t3.gstatic.com/images?q=tbn:ANd9GcQt2uysljYATiOW2DKbBp3nDAJmoj9QRj0v1AnEWfIuKp5E-7k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8650" y="490538"/>
            <a:ext cx="3471863" cy="2366962"/>
          </a:xfrm>
          <a:prstGeom prst="rect">
            <a:avLst/>
          </a:prstGeom>
          <a:noFill/>
          <a:ln>
            <a:noFill/>
          </a:ln>
        </p:spPr>
      </p:pic>
      <p:sp>
        <p:nvSpPr>
          <p:cNvPr id="7" name="Slide Number Placeholder 6"/>
          <p:cNvSpPr>
            <a:spLocks noGrp="1"/>
          </p:cNvSpPr>
          <p:nvPr>
            <p:ph type="sldNum" sz="quarter" idx="12"/>
          </p:nvPr>
        </p:nvSpPr>
        <p:spPr/>
        <p:txBody>
          <a:bodyPr/>
          <a:lstStyle/>
          <a:p>
            <a:fld id="{43A0280B-96A8-470E-966A-09B8617766AC}" type="slidenum">
              <a:rPr lang="en-US" smtClean="0"/>
              <a:pPr/>
              <a:t>49</a:t>
            </a:fld>
            <a:endParaRPr lang="en-US"/>
          </a:p>
        </p:txBody>
      </p:sp>
    </p:spTree>
    <p:extLst>
      <p:ext uri="{BB962C8B-B14F-4D97-AF65-F5344CB8AC3E}">
        <p14:creationId xmlns:p14="http://schemas.microsoft.com/office/powerpoint/2010/main" val="65963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Components</a:t>
            </a:r>
          </a:p>
        </p:txBody>
      </p:sp>
      <p:sp>
        <p:nvSpPr>
          <p:cNvPr id="3" name="Content Placeholder 2"/>
          <p:cNvSpPr>
            <a:spLocks noGrp="1"/>
          </p:cNvSpPr>
          <p:nvPr>
            <p:ph idx="1"/>
          </p:nvPr>
        </p:nvSpPr>
        <p:spPr/>
        <p:txBody>
          <a:bodyPr>
            <a:normAutofit/>
          </a:bodyPr>
          <a:lstStyle/>
          <a:p>
            <a:r>
              <a:rPr lang="en-US" sz="4400" dirty="0"/>
              <a:t>Hardware </a:t>
            </a:r>
          </a:p>
          <a:p>
            <a:r>
              <a:rPr lang="en-US" sz="4400" dirty="0"/>
              <a:t>Software</a:t>
            </a:r>
          </a:p>
        </p:txBody>
      </p:sp>
      <p:sp>
        <p:nvSpPr>
          <p:cNvPr id="6" name="Slide Number Placeholder 5"/>
          <p:cNvSpPr>
            <a:spLocks noGrp="1"/>
          </p:cNvSpPr>
          <p:nvPr>
            <p:ph type="sldNum" sz="quarter" idx="12"/>
          </p:nvPr>
        </p:nvSpPr>
        <p:spPr/>
        <p:txBody>
          <a:bodyPr/>
          <a:lstStyle/>
          <a:p>
            <a:fld id="{43A0280B-96A8-470E-966A-09B8617766AC}" type="slidenum">
              <a:rPr lang="en-US" smtClean="0"/>
              <a:pPr/>
              <a:t>5</a:t>
            </a:fld>
            <a:endParaRPr lang="en-US"/>
          </a:p>
        </p:txBody>
      </p:sp>
    </p:spTree>
    <p:extLst>
      <p:ext uri="{BB962C8B-B14F-4D97-AF65-F5344CB8AC3E}">
        <p14:creationId xmlns:p14="http://schemas.microsoft.com/office/powerpoint/2010/main" val="3056026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Information and Knowledge</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r>
              <a:rPr lang="en-US" sz="3200" b="1" dirty="0"/>
              <a:t>Data: </a:t>
            </a:r>
          </a:p>
          <a:p>
            <a:pPr lvl="1"/>
            <a:r>
              <a:rPr lang="en-US" sz="3000" dirty="0"/>
              <a:t>Facts and figures which relay something specific</a:t>
            </a:r>
          </a:p>
          <a:p>
            <a:pPr lvl="1"/>
            <a:r>
              <a:rPr lang="en-US" sz="3000" dirty="0"/>
              <a:t> but which are not organized in any way and which provide no further information regarding patterns</a:t>
            </a:r>
          </a:p>
          <a:p>
            <a:pPr lvl="1"/>
            <a:r>
              <a:rPr lang="en-US" sz="3200" dirty="0">
                <a:solidFill>
                  <a:srgbClr val="FF0000"/>
                </a:solidFill>
              </a:rPr>
              <a:t>unstructured facts and figures </a:t>
            </a:r>
            <a:endParaRPr lang="en-US" sz="3000" dirty="0">
              <a:solidFill>
                <a:srgbClr val="FF0000"/>
              </a:solidFill>
            </a:endParaRPr>
          </a:p>
        </p:txBody>
      </p:sp>
      <p:sp>
        <p:nvSpPr>
          <p:cNvPr id="6" name="Slide Number Placeholder 5"/>
          <p:cNvSpPr>
            <a:spLocks noGrp="1"/>
          </p:cNvSpPr>
          <p:nvPr>
            <p:ph type="sldNum" sz="quarter" idx="12"/>
          </p:nvPr>
        </p:nvSpPr>
        <p:spPr/>
        <p:txBody>
          <a:bodyPr/>
          <a:lstStyle/>
          <a:p>
            <a:fld id="{43A0280B-96A8-470E-966A-09B8617766AC}" type="slidenum">
              <a:rPr lang="en-US" smtClean="0"/>
              <a:pPr/>
              <a:t>50</a:t>
            </a:fld>
            <a:endParaRPr lang="en-US"/>
          </a:p>
        </p:txBody>
      </p:sp>
    </p:spTree>
    <p:extLst>
      <p:ext uri="{BB962C8B-B14F-4D97-AF65-F5344CB8AC3E}">
        <p14:creationId xmlns:p14="http://schemas.microsoft.com/office/powerpoint/2010/main" val="1098171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Information and Knowledge</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r>
              <a:rPr lang="en-US" sz="3200" b="1" dirty="0"/>
              <a:t>Information: </a:t>
            </a:r>
          </a:p>
          <a:p>
            <a:pPr lvl="1"/>
            <a:r>
              <a:rPr lang="en-US" sz="3000" dirty="0"/>
              <a:t>For data to become information, it must be contextualized, categorized, calculated and condensed. (Processing)</a:t>
            </a:r>
          </a:p>
          <a:p>
            <a:pPr lvl="1"/>
            <a:r>
              <a:rPr lang="en-US" sz="3000" dirty="0"/>
              <a:t>it is data with relevance and purpose.</a:t>
            </a:r>
          </a:p>
        </p:txBody>
      </p:sp>
      <p:sp>
        <p:nvSpPr>
          <p:cNvPr id="6" name="Slide Number Placeholder 5"/>
          <p:cNvSpPr>
            <a:spLocks noGrp="1"/>
          </p:cNvSpPr>
          <p:nvPr>
            <p:ph type="sldNum" sz="quarter" idx="12"/>
          </p:nvPr>
        </p:nvSpPr>
        <p:spPr/>
        <p:txBody>
          <a:bodyPr/>
          <a:lstStyle/>
          <a:p>
            <a:fld id="{43A0280B-96A8-470E-966A-09B8617766AC}" type="slidenum">
              <a:rPr lang="en-US" smtClean="0"/>
              <a:pPr/>
              <a:t>51</a:t>
            </a:fld>
            <a:endParaRPr lang="en-US"/>
          </a:p>
        </p:txBody>
      </p:sp>
    </p:spTree>
    <p:extLst>
      <p:ext uri="{BB962C8B-B14F-4D97-AF65-F5344CB8AC3E}">
        <p14:creationId xmlns:p14="http://schemas.microsoft.com/office/powerpoint/2010/main" val="1326618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Information and Knowledge</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r>
              <a:rPr lang="en-US" sz="3200" b="1" dirty="0"/>
              <a:t>Knowledge: </a:t>
            </a:r>
          </a:p>
          <a:p>
            <a:pPr lvl="1"/>
            <a:r>
              <a:rPr lang="en-US" sz="3000" dirty="0"/>
              <a:t>Knowledge is closely linked to doing and implies know-how and understanding.</a:t>
            </a:r>
          </a:p>
          <a:p>
            <a:pPr lvl="1"/>
            <a:r>
              <a:rPr lang="en-US" sz="3000" dirty="0">
                <a:solidFill>
                  <a:srgbClr val="FF0000"/>
                </a:solidFill>
              </a:rPr>
              <a:t>Processing Information</a:t>
            </a:r>
            <a:endParaRPr lang="en-US" sz="2800" dirty="0">
              <a:solidFill>
                <a:srgbClr val="FF0000"/>
              </a:solidFill>
            </a:endParaRPr>
          </a:p>
        </p:txBody>
      </p:sp>
      <p:sp>
        <p:nvSpPr>
          <p:cNvPr id="6" name="Slide Number Placeholder 5"/>
          <p:cNvSpPr>
            <a:spLocks noGrp="1"/>
          </p:cNvSpPr>
          <p:nvPr>
            <p:ph type="sldNum" sz="quarter" idx="12"/>
          </p:nvPr>
        </p:nvSpPr>
        <p:spPr/>
        <p:txBody>
          <a:bodyPr/>
          <a:lstStyle/>
          <a:p>
            <a:fld id="{43A0280B-96A8-470E-966A-09B8617766AC}" type="slidenum">
              <a:rPr lang="en-US" smtClean="0"/>
              <a:pPr/>
              <a:t>52</a:t>
            </a:fld>
            <a:endParaRPr lang="en-US"/>
          </a:p>
        </p:txBody>
      </p:sp>
    </p:spTree>
    <p:extLst>
      <p:ext uri="{BB962C8B-B14F-4D97-AF65-F5344CB8AC3E}">
        <p14:creationId xmlns:p14="http://schemas.microsoft.com/office/powerpoint/2010/main" val="30595187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Information and Knowledge</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lvl="0"/>
            <a:r>
              <a:rPr lang="en-US" sz="3200" b="1" dirty="0"/>
              <a:t>Data</a:t>
            </a:r>
            <a:r>
              <a:rPr lang="en-US" sz="3200" dirty="0"/>
              <a:t>: symbols</a:t>
            </a:r>
          </a:p>
          <a:p>
            <a:pPr lvl="0"/>
            <a:r>
              <a:rPr lang="en-US" sz="3200" b="1" dirty="0"/>
              <a:t>Information</a:t>
            </a:r>
            <a:r>
              <a:rPr lang="en-US" sz="3200" dirty="0"/>
              <a:t>: data that are processed to be useful; provides answers to "who", "what", "where", and "when" questions</a:t>
            </a:r>
          </a:p>
          <a:p>
            <a:pPr lvl="0"/>
            <a:r>
              <a:rPr lang="en-US" sz="3200" b="1" dirty="0"/>
              <a:t>Knowledge</a:t>
            </a:r>
            <a:r>
              <a:rPr lang="en-US" sz="3200" dirty="0"/>
              <a:t>: application of data and information; answers "how" questions</a:t>
            </a:r>
          </a:p>
        </p:txBody>
      </p:sp>
      <p:sp>
        <p:nvSpPr>
          <p:cNvPr id="6" name="Slide Number Placeholder 5"/>
          <p:cNvSpPr>
            <a:spLocks noGrp="1"/>
          </p:cNvSpPr>
          <p:nvPr>
            <p:ph type="sldNum" sz="quarter" idx="12"/>
          </p:nvPr>
        </p:nvSpPr>
        <p:spPr/>
        <p:txBody>
          <a:bodyPr/>
          <a:lstStyle/>
          <a:p>
            <a:fld id="{43A0280B-96A8-470E-966A-09B8617766AC}" type="slidenum">
              <a:rPr lang="en-US" smtClean="0"/>
              <a:pPr/>
              <a:t>53</a:t>
            </a:fld>
            <a:endParaRPr lang="en-US"/>
          </a:p>
        </p:txBody>
      </p:sp>
    </p:spTree>
    <p:extLst>
      <p:ext uri="{BB962C8B-B14F-4D97-AF65-F5344CB8AC3E}">
        <p14:creationId xmlns:p14="http://schemas.microsoft.com/office/powerpoint/2010/main" val="27649035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Information and Knowledge</a:t>
            </a:r>
            <a:r>
              <a:rPr lang="en-US" b="1" dirty="0"/>
              <a:t/>
            </a:r>
            <a:br>
              <a:rPr lang="en-US" b="1" dirty="0"/>
            </a:br>
            <a:endParaRPr lang="en-US" dirty="0"/>
          </a:p>
        </p:txBody>
      </p:sp>
      <p:pic>
        <p:nvPicPr>
          <p:cNvPr id="4" name="Picture 3" descr="http://4.bp.blogspot.com/_wDTEtyoR2Uk/S_nUDJLUNAI/AAAAAAAAAW0/kyyA_jl5NWA/s1600/Datainformationknowledgeflow.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2925" y="1562100"/>
            <a:ext cx="8477505" cy="4667250"/>
          </a:xfrm>
          <a:prstGeom prst="rect">
            <a:avLst/>
          </a:prstGeom>
          <a:noFill/>
          <a:ln>
            <a:noFill/>
          </a:ln>
        </p:spPr>
      </p:pic>
      <p:sp>
        <p:nvSpPr>
          <p:cNvPr id="7" name="Slide Number Placeholder 6"/>
          <p:cNvSpPr>
            <a:spLocks noGrp="1"/>
          </p:cNvSpPr>
          <p:nvPr>
            <p:ph type="sldNum" sz="quarter" idx="12"/>
          </p:nvPr>
        </p:nvSpPr>
        <p:spPr/>
        <p:txBody>
          <a:bodyPr/>
          <a:lstStyle/>
          <a:p>
            <a:fld id="{43A0280B-96A8-470E-966A-09B8617766AC}" type="slidenum">
              <a:rPr lang="en-US" smtClean="0"/>
              <a:pPr/>
              <a:t>54</a:t>
            </a:fld>
            <a:endParaRPr lang="en-US"/>
          </a:p>
        </p:txBody>
      </p:sp>
    </p:spTree>
    <p:extLst>
      <p:ext uri="{BB962C8B-B14F-4D97-AF65-F5344CB8AC3E}">
        <p14:creationId xmlns:p14="http://schemas.microsoft.com/office/powerpoint/2010/main" val="13773830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Information and Knowledge</a:t>
            </a:r>
          </a:p>
        </p:txBody>
      </p:sp>
      <p:sp>
        <p:nvSpPr>
          <p:cNvPr id="3" name="Content Placeholder 2"/>
          <p:cNvSpPr>
            <a:spLocks noGrp="1"/>
          </p:cNvSpPr>
          <p:nvPr>
            <p:ph idx="1"/>
          </p:nvPr>
        </p:nvSpPr>
        <p:spPr/>
        <p:txBody>
          <a:bodyPr/>
          <a:lstStyle/>
          <a:p>
            <a:r>
              <a:rPr lang="en-US" sz="4800" dirty="0"/>
              <a:t>Processing </a:t>
            </a:r>
            <a:r>
              <a:rPr lang="en-US" sz="4800" dirty="0">
                <a:solidFill>
                  <a:srgbClr val="FF0000"/>
                </a:solidFill>
              </a:rPr>
              <a:t>data</a:t>
            </a:r>
            <a:r>
              <a:rPr lang="en-US" sz="4800" dirty="0"/>
              <a:t> produces </a:t>
            </a:r>
            <a:r>
              <a:rPr lang="en-US" sz="4800" dirty="0">
                <a:solidFill>
                  <a:srgbClr val="FF0000"/>
                </a:solidFill>
              </a:rPr>
              <a:t>information</a:t>
            </a:r>
            <a:r>
              <a:rPr lang="en-US" sz="4800" dirty="0"/>
              <a:t>, and processing information produces </a:t>
            </a:r>
            <a:r>
              <a:rPr lang="en-US" sz="4800" dirty="0">
                <a:solidFill>
                  <a:srgbClr val="FF0000"/>
                </a:solidFill>
              </a:rPr>
              <a:t>knowledge</a:t>
            </a:r>
            <a:r>
              <a:rPr lang="en-US" sz="4800" dirty="0"/>
              <a:t>.</a:t>
            </a:r>
          </a:p>
          <a:p>
            <a:endParaRPr lang="en-US" dirty="0"/>
          </a:p>
        </p:txBody>
      </p:sp>
      <p:sp>
        <p:nvSpPr>
          <p:cNvPr id="6" name="Slide Number Placeholder 5"/>
          <p:cNvSpPr>
            <a:spLocks noGrp="1"/>
          </p:cNvSpPr>
          <p:nvPr>
            <p:ph type="sldNum" sz="quarter" idx="12"/>
          </p:nvPr>
        </p:nvSpPr>
        <p:spPr/>
        <p:txBody>
          <a:bodyPr/>
          <a:lstStyle/>
          <a:p>
            <a:fld id="{43A0280B-96A8-470E-966A-09B8617766AC}" type="slidenum">
              <a:rPr lang="en-US" smtClean="0"/>
              <a:pPr/>
              <a:t>55</a:t>
            </a:fld>
            <a:endParaRPr lang="en-US"/>
          </a:p>
        </p:txBody>
      </p:sp>
    </p:spTree>
    <p:extLst>
      <p:ext uri="{BB962C8B-B14F-4D97-AF65-F5344CB8AC3E}">
        <p14:creationId xmlns:p14="http://schemas.microsoft.com/office/powerpoint/2010/main" val="5861853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Computer</a:t>
            </a:r>
            <a:r>
              <a:rPr lang="en-US" b="1" dirty="0"/>
              <a:t/>
            </a:r>
            <a:br>
              <a:rPr lang="en-US" b="1" dirty="0"/>
            </a:br>
            <a:endParaRPr lang="en-US" dirty="0"/>
          </a:p>
        </p:txBody>
      </p:sp>
      <p:sp>
        <p:nvSpPr>
          <p:cNvPr id="3" name="Content Placeholder 2"/>
          <p:cNvSpPr>
            <a:spLocks noGrp="1"/>
          </p:cNvSpPr>
          <p:nvPr>
            <p:ph idx="1"/>
          </p:nvPr>
        </p:nvSpPr>
        <p:spPr>
          <a:xfrm>
            <a:off x="2589212" y="1714500"/>
            <a:ext cx="8915400" cy="4324350"/>
          </a:xfrm>
        </p:spPr>
        <p:txBody>
          <a:bodyPr>
            <a:normAutofit/>
          </a:bodyPr>
          <a:lstStyle/>
          <a:p>
            <a:pPr>
              <a:buFont typeface="+mj-lt"/>
              <a:buAutoNum type="arabicPeriod"/>
            </a:pPr>
            <a:r>
              <a:rPr lang="en-US" sz="3600" b="1" i="1" dirty="0"/>
              <a:t>Speed</a:t>
            </a:r>
            <a:r>
              <a:rPr lang="en-US" sz="3600" dirty="0"/>
              <a:t> </a:t>
            </a:r>
          </a:p>
          <a:p>
            <a:pPr>
              <a:buFont typeface="+mj-lt"/>
              <a:buAutoNum type="arabicPeriod"/>
            </a:pPr>
            <a:r>
              <a:rPr lang="en-US" sz="3600" b="1" i="1" dirty="0"/>
              <a:t>Accuracy</a:t>
            </a:r>
            <a:r>
              <a:rPr lang="en-US" sz="3600" dirty="0"/>
              <a:t> </a:t>
            </a:r>
          </a:p>
          <a:p>
            <a:pPr>
              <a:buFont typeface="+mj-lt"/>
              <a:buAutoNum type="arabicPeriod"/>
            </a:pPr>
            <a:r>
              <a:rPr lang="en-US" sz="3600" b="1" i="1" dirty="0"/>
              <a:t>Diligence</a:t>
            </a:r>
            <a:r>
              <a:rPr lang="en-US" sz="3600" dirty="0"/>
              <a:t> </a:t>
            </a:r>
          </a:p>
          <a:p>
            <a:pPr>
              <a:buFont typeface="+mj-lt"/>
              <a:buAutoNum type="arabicPeriod"/>
            </a:pPr>
            <a:r>
              <a:rPr lang="en-US" sz="3600" b="1" i="1" dirty="0"/>
              <a:t>Storage Capability</a:t>
            </a:r>
            <a:r>
              <a:rPr lang="en-US" sz="3600" dirty="0"/>
              <a:t> </a:t>
            </a:r>
          </a:p>
          <a:p>
            <a:pPr>
              <a:buFont typeface="+mj-lt"/>
              <a:buAutoNum type="arabicPeriod"/>
            </a:pPr>
            <a:r>
              <a:rPr lang="en-US" sz="3600" b="1" i="1" dirty="0"/>
              <a:t>Versatility</a:t>
            </a:r>
            <a:r>
              <a:rPr lang="en-US" sz="3600" dirty="0"/>
              <a:t> </a:t>
            </a:r>
          </a:p>
          <a:p>
            <a:pPr marL="0" indent="0">
              <a:buNone/>
            </a:pPr>
            <a:endParaRPr lang="en-US" sz="2600" dirty="0">
              <a:solidFill>
                <a:srgbClr val="FF0000"/>
              </a:solidFill>
            </a:endParaRPr>
          </a:p>
        </p:txBody>
      </p:sp>
      <p:sp>
        <p:nvSpPr>
          <p:cNvPr id="6" name="Slide Number Placeholder 5"/>
          <p:cNvSpPr>
            <a:spLocks noGrp="1"/>
          </p:cNvSpPr>
          <p:nvPr>
            <p:ph type="sldNum" sz="quarter" idx="12"/>
          </p:nvPr>
        </p:nvSpPr>
        <p:spPr/>
        <p:txBody>
          <a:bodyPr/>
          <a:lstStyle/>
          <a:p>
            <a:fld id="{43A0280B-96A8-470E-966A-09B8617766AC}" type="slidenum">
              <a:rPr lang="en-US" smtClean="0"/>
              <a:pPr/>
              <a:t>56</a:t>
            </a:fld>
            <a:endParaRPr lang="en-US"/>
          </a:p>
        </p:txBody>
      </p:sp>
    </p:spTree>
    <p:extLst>
      <p:ext uri="{BB962C8B-B14F-4D97-AF65-F5344CB8AC3E}">
        <p14:creationId xmlns:p14="http://schemas.microsoft.com/office/powerpoint/2010/main" val="3232431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Computer</a:t>
            </a:r>
            <a:r>
              <a:rPr lang="en-US" b="1" dirty="0"/>
              <a:t/>
            </a:r>
            <a:br>
              <a:rPr lang="en-US" b="1" dirty="0"/>
            </a:br>
            <a:endParaRPr lang="en-US" dirty="0"/>
          </a:p>
        </p:txBody>
      </p:sp>
      <p:sp>
        <p:nvSpPr>
          <p:cNvPr id="3" name="Content Placeholder 2"/>
          <p:cNvSpPr>
            <a:spLocks noGrp="1"/>
          </p:cNvSpPr>
          <p:nvPr>
            <p:ph idx="1"/>
          </p:nvPr>
        </p:nvSpPr>
        <p:spPr>
          <a:xfrm>
            <a:off x="2589212" y="1714500"/>
            <a:ext cx="8915400" cy="4324350"/>
          </a:xfrm>
        </p:spPr>
        <p:txBody>
          <a:bodyPr>
            <a:normAutofit fontScale="85000" lnSpcReduction="20000"/>
          </a:bodyPr>
          <a:lstStyle/>
          <a:p>
            <a:r>
              <a:rPr lang="en-US" sz="3600" b="1" i="1" dirty="0"/>
              <a:t>Speed</a:t>
            </a:r>
            <a:r>
              <a:rPr lang="en-US" sz="3600" dirty="0"/>
              <a:t>  :The computer can process data very fast, at the rate of millions of instructions per second</a:t>
            </a:r>
          </a:p>
          <a:p>
            <a:r>
              <a:rPr lang="en-US" sz="3600" b="1" i="1" dirty="0"/>
              <a:t>Accuracy: </a:t>
            </a:r>
            <a:r>
              <a:rPr lang="en-US" sz="2800" dirty="0"/>
              <a:t>Computer provides a high degree of accuracy. For example, the computer can accurately give the result of division of any two numbers up to 10 decimal places.</a:t>
            </a:r>
            <a:r>
              <a:rPr lang="en-US" sz="3600" dirty="0"/>
              <a:t> </a:t>
            </a:r>
          </a:p>
          <a:p>
            <a:r>
              <a:rPr lang="en-US" sz="3600" b="1" i="1" dirty="0"/>
              <a:t>Diligence</a:t>
            </a:r>
            <a:r>
              <a:rPr lang="en-US" sz="3600" dirty="0"/>
              <a:t>: </a:t>
            </a:r>
            <a:r>
              <a:rPr lang="en-US" sz="2800" dirty="0"/>
              <a:t>When used for a longer period of time, the computer does not get tired or fatigued. It can perform long and complex calculations with the same speed and accuracy from the start till the end.</a:t>
            </a:r>
            <a:endParaRPr lang="en-US" sz="3600" dirty="0"/>
          </a:p>
        </p:txBody>
      </p:sp>
      <p:sp>
        <p:nvSpPr>
          <p:cNvPr id="6" name="Slide Number Placeholder 5"/>
          <p:cNvSpPr>
            <a:spLocks noGrp="1"/>
          </p:cNvSpPr>
          <p:nvPr>
            <p:ph type="sldNum" sz="quarter" idx="12"/>
          </p:nvPr>
        </p:nvSpPr>
        <p:spPr/>
        <p:txBody>
          <a:bodyPr/>
          <a:lstStyle/>
          <a:p>
            <a:fld id="{43A0280B-96A8-470E-966A-09B8617766AC}" type="slidenum">
              <a:rPr lang="en-US" smtClean="0"/>
              <a:pPr/>
              <a:t>57</a:t>
            </a:fld>
            <a:endParaRPr lang="en-US"/>
          </a:p>
        </p:txBody>
      </p:sp>
    </p:spTree>
    <p:extLst>
      <p:ext uri="{BB962C8B-B14F-4D97-AF65-F5344CB8AC3E}">
        <p14:creationId xmlns:p14="http://schemas.microsoft.com/office/powerpoint/2010/main" val="2572407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Computer</a:t>
            </a:r>
            <a:r>
              <a:rPr lang="en-US" b="1" dirty="0"/>
              <a:t/>
            </a:r>
            <a:br>
              <a:rPr lang="en-US" b="1" dirty="0"/>
            </a:br>
            <a:endParaRPr lang="en-US" dirty="0"/>
          </a:p>
        </p:txBody>
      </p:sp>
      <p:sp>
        <p:nvSpPr>
          <p:cNvPr id="3" name="Content Placeholder 2"/>
          <p:cNvSpPr>
            <a:spLocks noGrp="1"/>
          </p:cNvSpPr>
          <p:nvPr>
            <p:ph idx="1"/>
          </p:nvPr>
        </p:nvSpPr>
        <p:spPr>
          <a:xfrm>
            <a:off x="2589212" y="1457325"/>
            <a:ext cx="8915400" cy="4872038"/>
          </a:xfrm>
        </p:spPr>
        <p:txBody>
          <a:bodyPr>
            <a:normAutofit fontScale="77500" lnSpcReduction="20000"/>
          </a:bodyPr>
          <a:lstStyle/>
          <a:p>
            <a:r>
              <a:rPr lang="en-US" sz="3600" b="1" i="1" dirty="0"/>
              <a:t>Storage Capability</a:t>
            </a:r>
            <a:r>
              <a:rPr lang="en-US" sz="3600" dirty="0"/>
              <a:t>: Large volumes of data and information can be stored in the computer and also retrieved whenever required. A limited amount of data can be stored, temporarily, in the primary memory. Secondary storage devices like floppy disk and compact disk can store a large amount of data permanently.</a:t>
            </a:r>
          </a:p>
          <a:p>
            <a:r>
              <a:rPr lang="en-US" sz="3600" b="1" i="1" dirty="0"/>
              <a:t>Versatility</a:t>
            </a:r>
            <a:r>
              <a:rPr lang="en-US" sz="3600" dirty="0"/>
              <a:t>: Computer is versatile in nature. It can perform different types of tasks with the same ease. At one moment you can use the computer to prepare a letter document and in the next moment you may play music or print a document.</a:t>
            </a:r>
          </a:p>
        </p:txBody>
      </p:sp>
      <p:sp>
        <p:nvSpPr>
          <p:cNvPr id="6" name="Slide Number Placeholder 5"/>
          <p:cNvSpPr>
            <a:spLocks noGrp="1"/>
          </p:cNvSpPr>
          <p:nvPr>
            <p:ph type="sldNum" sz="quarter" idx="12"/>
          </p:nvPr>
        </p:nvSpPr>
        <p:spPr/>
        <p:txBody>
          <a:bodyPr/>
          <a:lstStyle/>
          <a:p>
            <a:fld id="{43A0280B-96A8-470E-966A-09B8617766AC}" type="slidenum">
              <a:rPr lang="en-US" smtClean="0"/>
              <a:pPr/>
              <a:t>58</a:t>
            </a:fld>
            <a:endParaRPr lang="en-US"/>
          </a:p>
        </p:txBody>
      </p:sp>
    </p:spTree>
    <p:extLst>
      <p:ext uri="{BB962C8B-B14F-4D97-AF65-F5344CB8AC3E}">
        <p14:creationId xmlns:p14="http://schemas.microsoft.com/office/powerpoint/2010/main" val="29146775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Computer Viruses</a:t>
            </a:r>
            <a:r>
              <a:rPr lang="en-US" dirty="0"/>
              <a:t/>
            </a:r>
            <a:br>
              <a:rPr lang="en-US" dirty="0"/>
            </a:br>
            <a:endParaRPr lang="en-US" dirty="0"/>
          </a:p>
        </p:txBody>
      </p:sp>
      <p:sp>
        <p:nvSpPr>
          <p:cNvPr id="3" name="Content Placeholder 2"/>
          <p:cNvSpPr>
            <a:spLocks noGrp="1"/>
          </p:cNvSpPr>
          <p:nvPr>
            <p:ph idx="1"/>
          </p:nvPr>
        </p:nvSpPr>
        <p:spPr/>
        <p:txBody>
          <a:bodyPr/>
          <a:lstStyle/>
          <a:p>
            <a:r>
              <a:rPr lang="en-US" sz="4000" b="1" dirty="0"/>
              <a:t>Viruses</a:t>
            </a:r>
            <a:r>
              <a:rPr lang="en-US" sz="4000" dirty="0"/>
              <a:t>: </a:t>
            </a:r>
          </a:p>
          <a:p>
            <a:r>
              <a:rPr lang="en-US" sz="4000" b="1" dirty="0"/>
              <a:t>E-mail viruses</a:t>
            </a:r>
            <a:r>
              <a:rPr lang="en-US" sz="4000" dirty="0"/>
              <a:t>: </a:t>
            </a:r>
          </a:p>
          <a:p>
            <a:r>
              <a:rPr lang="en-US" sz="4000" b="1" dirty="0"/>
              <a:t>Trojan horses</a:t>
            </a:r>
            <a:r>
              <a:rPr lang="en-US" sz="4000" dirty="0"/>
              <a:t>: </a:t>
            </a:r>
          </a:p>
          <a:p>
            <a:r>
              <a:rPr lang="en-US" sz="4000" b="1" dirty="0"/>
              <a:t>Worms</a:t>
            </a:r>
            <a:r>
              <a:rPr lang="en-US" sz="4000" dirty="0"/>
              <a:t>: </a:t>
            </a:r>
          </a:p>
          <a:p>
            <a:endParaRPr lang="en-US" dirty="0"/>
          </a:p>
        </p:txBody>
      </p:sp>
      <p:sp>
        <p:nvSpPr>
          <p:cNvPr id="6" name="Slide Number Placeholder 5"/>
          <p:cNvSpPr>
            <a:spLocks noGrp="1"/>
          </p:cNvSpPr>
          <p:nvPr>
            <p:ph type="sldNum" sz="quarter" idx="12"/>
          </p:nvPr>
        </p:nvSpPr>
        <p:spPr/>
        <p:txBody>
          <a:bodyPr/>
          <a:lstStyle/>
          <a:p>
            <a:fld id="{43A0280B-96A8-470E-966A-09B8617766AC}" type="slidenum">
              <a:rPr lang="en-US" smtClean="0"/>
              <a:pPr/>
              <a:t>59</a:t>
            </a:fld>
            <a:endParaRPr lang="en-US"/>
          </a:p>
        </p:txBody>
      </p:sp>
    </p:spTree>
    <p:extLst>
      <p:ext uri="{BB962C8B-B14F-4D97-AF65-F5344CB8AC3E}">
        <p14:creationId xmlns:p14="http://schemas.microsoft.com/office/powerpoint/2010/main" val="3994631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Hardware</a:t>
            </a:r>
          </a:p>
        </p:txBody>
      </p:sp>
      <p:sp>
        <p:nvSpPr>
          <p:cNvPr id="3" name="Content Placeholder 2"/>
          <p:cNvSpPr>
            <a:spLocks noGrp="1"/>
          </p:cNvSpPr>
          <p:nvPr>
            <p:ph idx="1"/>
          </p:nvPr>
        </p:nvSpPr>
        <p:spPr/>
        <p:txBody>
          <a:bodyPr>
            <a:normAutofit/>
          </a:bodyPr>
          <a:lstStyle/>
          <a:p>
            <a:r>
              <a:rPr lang="en-US" sz="3200" dirty="0"/>
              <a:t>Computer hardware is the collection of physical </a:t>
            </a:r>
            <a:r>
              <a:rPr lang="en-US" sz="3200" dirty="0" err="1"/>
              <a:t>elements”Tangible</a:t>
            </a:r>
            <a:r>
              <a:rPr lang="en-US" sz="3200" dirty="0"/>
              <a:t> objects”</a:t>
            </a:r>
          </a:p>
          <a:p>
            <a:r>
              <a:rPr lang="en-US" sz="3200" dirty="0"/>
              <a:t> that constitutes a computer system. </a:t>
            </a:r>
          </a:p>
          <a:p>
            <a:r>
              <a:rPr lang="en-US" sz="3200" dirty="0"/>
              <a:t>The actual machinery, wires, transistors, and circuits … etc.</a:t>
            </a:r>
          </a:p>
        </p:txBody>
      </p:sp>
      <p:sp>
        <p:nvSpPr>
          <p:cNvPr id="6" name="Slide Number Placeholder 5"/>
          <p:cNvSpPr>
            <a:spLocks noGrp="1"/>
          </p:cNvSpPr>
          <p:nvPr>
            <p:ph type="sldNum" sz="quarter" idx="12"/>
          </p:nvPr>
        </p:nvSpPr>
        <p:spPr/>
        <p:txBody>
          <a:bodyPr/>
          <a:lstStyle/>
          <a:p>
            <a:fld id="{43A0280B-96A8-470E-966A-09B8617766AC}" type="slidenum">
              <a:rPr lang="en-US" smtClean="0"/>
              <a:pPr/>
              <a:t>6</a:t>
            </a:fld>
            <a:endParaRPr lang="en-US"/>
          </a:p>
        </p:txBody>
      </p:sp>
    </p:spTree>
    <p:extLst>
      <p:ext uri="{BB962C8B-B14F-4D97-AF65-F5344CB8AC3E}">
        <p14:creationId xmlns:p14="http://schemas.microsoft.com/office/powerpoint/2010/main" val="25668894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Viruses</a:t>
            </a:r>
            <a:r>
              <a:rPr lang="en-US" dirty="0"/>
              <a:t/>
            </a:r>
            <a:br>
              <a:rPr lang="en-US" dirty="0"/>
            </a:br>
            <a:endParaRPr lang="en-US" dirty="0"/>
          </a:p>
        </p:txBody>
      </p:sp>
      <p:sp>
        <p:nvSpPr>
          <p:cNvPr id="3" name="Content Placeholder 2"/>
          <p:cNvSpPr>
            <a:spLocks noGrp="1"/>
          </p:cNvSpPr>
          <p:nvPr>
            <p:ph idx="1"/>
          </p:nvPr>
        </p:nvSpPr>
        <p:spPr>
          <a:xfrm>
            <a:off x="2589212" y="1543050"/>
            <a:ext cx="8915400" cy="4076700"/>
          </a:xfrm>
        </p:spPr>
        <p:txBody>
          <a:bodyPr>
            <a:normAutofit lnSpcReduction="10000"/>
          </a:bodyPr>
          <a:lstStyle/>
          <a:p>
            <a:endParaRPr lang="en-US" dirty="0"/>
          </a:p>
          <a:p>
            <a:pPr marL="342900" lvl="1" indent="-342900"/>
            <a:r>
              <a:rPr lang="en-US" sz="2800" dirty="0"/>
              <a:t>A computer virus is an application program designed and written to destroy other programs. </a:t>
            </a:r>
          </a:p>
          <a:p>
            <a:r>
              <a:rPr lang="en-US" sz="2800" dirty="0"/>
              <a:t>A virus is a small piece of software that piggybacks on real programs</a:t>
            </a:r>
          </a:p>
          <a:p>
            <a:r>
              <a:rPr lang="en-US" sz="2800" dirty="0"/>
              <a:t>virus might attach itself to a program such as a spreadsheet program</a:t>
            </a:r>
          </a:p>
          <a:p>
            <a:r>
              <a:rPr lang="en-US" sz="2800" dirty="0"/>
              <a:t>and it has the chance to reproduce (by attaching to other programs)</a:t>
            </a:r>
          </a:p>
          <a:p>
            <a:endParaRPr lang="en-US" dirty="0"/>
          </a:p>
        </p:txBody>
      </p:sp>
      <p:sp>
        <p:nvSpPr>
          <p:cNvPr id="6" name="Slide Number Placeholder 5"/>
          <p:cNvSpPr>
            <a:spLocks noGrp="1"/>
          </p:cNvSpPr>
          <p:nvPr>
            <p:ph type="sldNum" sz="quarter" idx="12"/>
          </p:nvPr>
        </p:nvSpPr>
        <p:spPr/>
        <p:txBody>
          <a:bodyPr/>
          <a:lstStyle/>
          <a:p>
            <a:fld id="{43A0280B-96A8-470E-966A-09B8617766AC}" type="slidenum">
              <a:rPr lang="en-US" smtClean="0"/>
              <a:pPr/>
              <a:t>60</a:t>
            </a:fld>
            <a:endParaRPr lang="en-US"/>
          </a:p>
        </p:txBody>
      </p:sp>
    </p:spTree>
    <p:extLst>
      <p:ext uri="{BB962C8B-B14F-4D97-AF65-F5344CB8AC3E}">
        <p14:creationId xmlns:p14="http://schemas.microsoft.com/office/powerpoint/2010/main" val="42009587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E-mail viruses</a:t>
            </a:r>
            <a:r>
              <a:rPr lang="en-US" dirty="0"/>
              <a:t>: </a:t>
            </a:r>
          </a:p>
        </p:txBody>
      </p:sp>
      <p:sp>
        <p:nvSpPr>
          <p:cNvPr id="3" name="Content Placeholder 2"/>
          <p:cNvSpPr>
            <a:spLocks noGrp="1"/>
          </p:cNvSpPr>
          <p:nvPr>
            <p:ph idx="1"/>
          </p:nvPr>
        </p:nvSpPr>
        <p:spPr/>
        <p:txBody>
          <a:bodyPr/>
          <a:lstStyle/>
          <a:p>
            <a:r>
              <a:rPr lang="en-US" sz="2800" dirty="0"/>
              <a:t>e-mail virus travels as an attachment to e-mail messages</a:t>
            </a:r>
          </a:p>
          <a:p>
            <a:r>
              <a:rPr lang="en-US" sz="2800" dirty="0"/>
              <a:t>Replicates itself by automatically mailing itself to dozens of people in the victim's e-mail address book. </a:t>
            </a:r>
          </a:p>
          <a:p>
            <a:pPr marL="0" indent="0">
              <a:buNone/>
            </a:pPr>
            <a:endParaRPr lang="en-US" dirty="0"/>
          </a:p>
        </p:txBody>
      </p:sp>
      <p:sp>
        <p:nvSpPr>
          <p:cNvPr id="6" name="Slide Number Placeholder 5"/>
          <p:cNvSpPr>
            <a:spLocks noGrp="1"/>
          </p:cNvSpPr>
          <p:nvPr>
            <p:ph type="sldNum" sz="quarter" idx="12"/>
          </p:nvPr>
        </p:nvSpPr>
        <p:spPr/>
        <p:txBody>
          <a:bodyPr/>
          <a:lstStyle/>
          <a:p>
            <a:fld id="{43A0280B-96A8-470E-966A-09B8617766AC}" type="slidenum">
              <a:rPr lang="en-US" smtClean="0"/>
              <a:pPr/>
              <a:t>61</a:t>
            </a:fld>
            <a:endParaRPr lang="en-US"/>
          </a:p>
        </p:txBody>
      </p:sp>
    </p:spTree>
    <p:extLst>
      <p:ext uri="{BB962C8B-B14F-4D97-AF65-F5344CB8AC3E}">
        <p14:creationId xmlns:p14="http://schemas.microsoft.com/office/powerpoint/2010/main" val="5219218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Trojan horses</a:t>
            </a:r>
            <a:r>
              <a:rPr lang="en-US" dirty="0"/>
              <a:t/>
            </a:r>
            <a:br>
              <a:rPr lang="en-US" dirty="0"/>
            </a:br>
            <a:endParaRPr lang="en-US" dirty="0"/>
          </a:p>
        </p:txBody>
      </p:sp>
      <p:sp>
        <p:nvSpPr>
          <p:cNvPr id="3" name="Content Placeholder 2"/>
          <p:cNvSpPr>
            <a:spLocks noGrp="1"/>
          </p:cNvSpPr>
          <p:nvPr>
            <p:ph idx="1"/>
          </p:nvPr>
        </p:nvSpPr>
        <p:spPr/>
        <p:txBody>
          <a:bodyPr/>
          <a:lstStyle/>
          <a:p>
            <a:r>
              <a:rPr lang="en-US" sz="3200" dirty="0"/>
              <a:t>simply a computer program</a:t>
            </a:r>
          </a:p>
          <a:p>
            <a:r>
              <a:rPr lang="en-US" sz="3200" dirty="0"/>
              <a:t>The program claims to do one thing (it may claim to be a game) but instead does damage when you run it </a:t>
            </a:r>
          </a:p>
          <a:p>
            <a:pPr marL="0" indent="0">
              <a:buNone/>
            </a:pPr>
            <a:endParaRPr lang="en-US" sz="3200" dirty="0"/>
          </a:p>
        </p:txBody>
      </p:sp>
      <p:sp>
        <p:nvSpPr>
          <p:cNvPr id="6" name="Slide Number Placeholder 5"/>
          <p:cNvSpPr>
            <a:spLocks noGrp="1"/>
          </p:cNvSpPr>
          <p:nvPr>
            <p:ph type="sldNum" sz="quarter" idx="12"/>
          </p:nvPr>
        </p:nvSpPr>
        <p:spPr/>
        <p:txBody>
          <a:bodyPr/>
          <a:lstStyle/>
          <a:p>
            <a:fld id="{43A0280B-96A8-470E-966A-09B8617766AC}" type="slidenum">
              <a:rPr lang="en-US" smtClean="0"/>
              <a:pPr/>
              <a:t>62</a:t>
            </a:fld>
            <a:endParaRPr lang="en-US"/>
          </a:p>
        </p:txBody>
      </p:sp>
    </p:spTree>
    <p:extLst>
      <p:ext uri="{BB962C8B-B14F-4D97-AF65-F5344CB8AC3E}">
        <p14:creationId xmlns:p14="http://schemas.microsoft.com/office/powerpoint/2010/main" val="8193529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Worms</a:t>
            </a:r>
            <a:r>
              <a:rPr lang="en-US" dirty="0"/>
              <a:t/>
            </a:r>
            <a:br>
              <a:rPr lang="en-US" dirty="0"/>
            </a:br>
            <a:endParaRPr lang="en-US" dirty="0"/>
          </a:p>
        </p:txBody>
      </p:sp>
      <p:sp>
        <p:nvSpPr>
          <p:cNvPr id="3" name="Content Placeholder 2"/>
          <p:cNvSpPr>
            <a:spLocks noGrp="1"/>
          </p:cNvSpPr>
          <p:nvPr>
            <p:ph idx="1"/>
          </p:nvPr>
        </p:nvSpPr>
        <p:spPr/>
        <p:txBody>
          <a:bodyPr/>
          <a:lstStyle/>
          <a:p>
            <a:r>
              <a:rPr lang="en-US" sz="3200" dirty="0"/>
              <a:t>A worm is a small piece of software that uses computer networks and security holes to replicate itself.</a:t>
            </a:r>
          </a:p>
          <a:p>
            <a:r>
              <a:rPr lang="en-US" sz="3200" dirty="0"/>
              <a:t>worm scans the network for another machine that has a specific security hole. </a:t>
            </a:r>
          </a:p>
          <a:p>
            <a:endParaRPr lang="en-US" dirty="0"/>
          </a:p>
        </p:txBody>
      </p:sp>
      <p:sp>
        <p:nvSpPr>
          <p:cNvPr id="6" name="Slide Number Placeholder 5"/>
          <p:cNvSpPr>
            <a:spLocks noGrp="1"/>
          </p:cNvSpPr>
          <p:nvPr>
            <p:ph type="sldNum" sz="quarter" idx="12"/>
          </p:nvPr>
        </p:nvSpPr>
        <p:spPr/>
        <p:txBody>
          <a:bodyPr/>
          <a:lstStyle/>
          <a:p>
            <a:fld id="{43A0280B-96A8-470E-966A-09B8617766AC}" type="slidenum">
              <a:rPr lang="en-US" smtClean="0"/>
              <a:pPr/>
              <a:t>63</a:t>
            </a:fld>
            <a:endParaRPr lang="en-US"/>
          </a:p>
        </p:txBody>
      </p:sp>
    </p:spTree>
    <p:extLst>
      <p:ext uri="{BB962C8B-B14F-4D97-AF65-F5344CB8AC3E}">
        <p14:creationId xmlns:p14="http://schemas.microsoft.com/office/powerpoint/2010/main" val="10799562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Malicious Software</a:t>
            </a:r>
          </a:p>
        </p:txBody>
      </p:sp>
      <p:sp>
        <p:nvSpPr>
          <p:cNvPr id="3" name="Content Placeholder 2"/>
          <p:cNvSpPr>
            <a:spLocks noGrp="1"/>
          </p:cNvSpPr>
          <p:nvPr>
            <p:ph idx="1"/>
          </p:nvPr>
        </p:nvSpPr>
        <p:spPr/>
        <p:txBody>
          <a:bodyPr>
            <a:normAutofit/>
          </a:bodyPr>
          <a:lstStyle/>
          <a:p>
            <a:r>
              <a:rPr lang="en-US" sz="3600" dirty="0">
                <a:latin typeface="Tahoma" panose="020B0604030504040204" pitchFamily="34" charset="0"/>
                <a:cs typeface="Tahoma" panose="020B0604030504040204" pitchFamily="34" charset="0"/>
              </a:rPr>
              <a:t>How do you know if you have a virus?</a:t>
            </a:r>
          </a:p>
          <a:p>
            <a:pPr lvl="1"/>
            <a:r>
              <a:rPr lang="en-US" sz="3200" dirty="0">
                <a:latin typeface="Tahoma" panose="020B0604030504040204" pitchFamily="34" charset="0"/>
                <a:cs typeface="Tahoma" panose="020B0604030504040204" pitchFamily="34" charset="0"/>
              </a:rPr>
              <a:t>Lack of storage capability</a:t>
            </a:r>
          </a:p>
          <a:p>
            <a:pPr lvl="1"/>
            <a:r>
              <a:rPr lang="en-US" sz="3200" dirty="0">
                <a:latin typeface="Tahoma" panose="020B0604030504040204" pitchFamily="34" charset="0"/>
                <a:cs typeface="Tahoma" panose="020B0604030504040204" pitchFamily="34" charset="0"/>
              </a:rPr>
              <a:t>Decrease in the speed of executing programs</a:t>
            </a:r>
          </a:p>
          <a:p>
            <a:pPr lvl="1"/>
            <a:r>
              <a:rPr lang="en-US" sz="3200" dirty="0">
                <a:latin typeface="Tahoma" panose="020B0604030504040204" pitchFamily="34" charset="0"/>
                <a:cs typeface="Tahoma" panose="020B0604030504040204" pitchFamily="34" charset="0"/>
              </a:rPr>
              <a:t>Unexpected error messages</a:t>
            </a:r>
          </a:p>
          <a:p>
            <a:pPr lvl="1"/>
            <a:r>
              <a:rPr lang="en-US" sz="3200" dirty="0">
                <a:latin typeface="Tahoma" panose="020B0604030504040204" pitchFamily="34" charset="0"/>
                <a:cs typeface="Tahoma" panose="020B0604030504040204" pitchFamily="34" charset="0"/>
              </a:rPr>
              <a:t>Halting the system</a:t>
            </a:r>
          </a:p>
          <a:p>
            <a:endParaRPr lang="en-US" sz="2800" dirty="0"/>
          </a:p>
        </p:txBody>
      </p:sp>
      <p:sp>
        <p:nvSpPr>
          <p:cNvPr id="6" name="Slide Number Placeholder 5"/>
          <p:cNvSpPr>
            <a:spLocks noGrp="1"/>
          </p:cNvSpPr>
          <p:nvPr>
            <p:ph type="sldNum" sz="quarter" idx="12"/>
          </p:nvPr>
        </p:nvSpPr>
        <p:spPr/>
        <p:txBody>
          <a:bodyPr/>
          <a:lstStyle/>
          <a:p>
            <a:fld id="{43A0280B-96A8-470E-966A-09B8617766AC}" type="slidenum">
              <a:rPr lang="en-US" smtClean="0"/>
              <a:pPr/>
              <a:t>64</a:t>
            </a:fld>
            <a:endParaRPr lang="en-US"/>
          </a:p>
        </p:txBody>
      </p:sp>
    </p:spTree>
    <p:extLst>
      <p:ext uri="{BB962C8B-B14F-4D97-AF65-F5344CB8AC3E}">
        <p14:creationId xmlns:p14="http://schemas.microsoft.com/office/powerpoint/2010/main" val="31093875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376238"/>
            <a:ext cx="9961563" cy="747712"/>
          </a:xfrm>
        </p:spPr>
        <p:txBody>
          <a:bodyPr rtlCol="0">
            <a:normAutofit fontScale="90000"/>
          </a:bodyPr>
          <a:lstStyle/>
          <a:p>
            <a:pPr eaLnBrk="1" fontAlgn="auto" hangingPunct="1">
              <a:spcAft>
                <a:spcPts val="0"/>
              </a:spcAft>
              <a:defRPr/>
            </a:pPr>
            <a:r>
              <a:rPr lang="en-US" b="1" dirty="0">
                <a:solidFill>
                  <a:schemeClr val="tx1">
                    <a:lumMod val="85000"/>
                    <a:lumOff val="15000"/>
                  </a:schemeClr>
                </a:solidFill>
              </a:rPr>
              <a:t>Tips to avoid viruses and lessen their impact?</a:t>
            </a:r>
            <a:r>
              <a:rPr lang="en-US" dirty="0">
                <a:solidFill>
                  <a:schemeClr val="tx1">
                    <a:lumMod val="85000"/>
                    <a:lumOff val="15000"/>
                  </a:schemeClr>
                </a:solidFill>
              </a:rPr>
              <a:t/>
            </a: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3" name="Content Placeholder 2"/>
          <p:cNvSpPr>
            <a:spLocks noGrp="1"/>
          </p:cNvSpPr>
          <p:nvPr>
            <p:ph idx="1"/>
          </p:nvPr>
        </p:nvSpPr>
        <p:spPr>
          <a:xfrm>
            <a:off x="2343150" y="1581150"/>
            <a:ext cx="9161463" cy="5067300"/>
          </a:xfrm>
        </p:spPr>
        <p:txBody>
          <a:bodyPr rtlCol="0">
            <a:normAutofit/>
          </a:bodyPr>
          <a:lstStyle/>
          <a:p>
            <a:pPr marL="457200" indent="-457200" eaLnBrk="1" fontAlgn="auto" hangingPunct="1">
              <a:lnSpc>
                <a:spcPct val="80000"/>
              </a:lnSpc>
              <a:spcAft>
                <a:spcPts val="0"/>
              </a:spcAft>
              <a:buFontTx/>
              <a:buAutoNum type="arabicPeriod"/>
              <a:defRPr/>
            </a:pPr>
            <a:r>
              <a:rPr lang="en-US" sz="2800" dirty="0">
                <a:solidFill>
                  <a:schemeClr val="tx1">
                    <a:lumMod val="75000"/>
                    <a:lumOff val="25000"/>
                  </a:schemeClr>
                </a:solidFill>
                <a:latin typeface="Bookman Old Style" panose="02050604050505020204" pitchFamily="18" charset="0"/>
                <a:cs typeface="Tahoma" panose="020B0604030504040204" pitchFamily="34" charset="0"/>
              </a:rPr>
              <a:t>Delete e-mails from unknown or suspicious, untrustworthy (unreliable) sources, especially those with files attached to an e-mail.</a:t>
            </a:r>
          </a:p>
          <a:p>
            <a:pPr marL="457200" indent="-457200" eaLnBrk="1" fontAlgn="auto" hangingPunct="1">
              <a:lnSpc>
                <a:spcPct val="80000"/>
              </a:lnSpc>
              <a:spcAft>
                <a:spcPts val="0"/>
              </a:spcAft>
              <a:buFontTx/>
              <a:buAutoNum type="arabicPeriod"/>
              <a:defRPr/>
            </a:pPr>
            <a:r>
              <a:rPr lang="en-US" sz="2800" dirty="0">
                <a:solidFill>
                  <a:schemeClr val="tx1">
                    <a:lumMod val="75000"/>
                    <a:lumOff val="25000"/>
                  </a:schemeClr>
                </a:solidFill>
                <a:latin typeface="Bookman Old Style" panose="02050604050505020204" pitchFamily="18" charset="0"/>
                <a:cs typeface="Tahoma" panose="020B0604030504040204" pitchFamily="34" charset="0"/>
              </a:rPr>
              <a:t>Never open a file attached to an e-mail unless you know what it is, even if it appears to come from a friend.</a:t>
            </a:r>
          </a:p>
          <a:p>
            <a:pPr marL="457200" indent="-457200" eaLnBrk="1" fontAlgn="auto" hangingPunct="1">
              <a:lnSpc>
                <a:spcPct val="80000"/>
              </a:lnSpc>
              <a:spcAft>
                <a:spcPts val="0"/>
              </a:spcAft>
              <a:buFontTx/>
              <a:buAutoNum type="arabicPeriod"/>
              <a:defRPr/>
            </a:pPr>
            <a:r>
              <a:rPr lang="en-US" sz="2800" dirty="0">
                <a:solidFill>
                  <a:schemeClr val="tx1">
                    <a:lumMod val="75000"/>
                    <a:lumOff val="25000"/>
                  </a:schemeClr>
                </a:solidFill>
                <a:latin typeface="Bookman Old Style" panose="02050604050505020204" pitchFamily="18" charset="0"/>
                <a:cs typeface="Tahoma" panose="020B0604030504040204" pitchFamily="34" charset="0"/>
              </a:rPr>
              <a:t>Download files from the Internet only from legitimate and reputable sources.</a:t>
            </a:r>
          </a:p>
          <a:p>
            <a:pPr marL="457200" indent="-457200" eaLnBrk="1" fontAlgn="auto" hangingPunct="1">
              <a:lnSpc>
                <a:spcPct val="80000"/>
              </a:lnSpc>
              <a:spcAft>
                <a:spcPts val="0"/>
              </a:spcAft>
              <a:buFontTx/>
              <a:buAutoNum type="arabicPeriod"/>
              <a:defRPr/>
            </a:pPr>
            <a:r>
              <a:rPr lang="en-US" sz="2800" dirty="0">
                <a:solidFill>
                  <a:schemeClr val="tx1">
                    <a:lumMod val="75000"/>
                    <a:lumOff val="25000"/>
                  </a:schemeClr>
                </a:solidFill>
                <a:latin typeface="Bookman Old Style" panose="02050604050505020204" pitchFamily="18" charset="0"/>
                <a:cs typeface="Tahoma" panose="020B0604030504040204" pitchFamily="34" charset="0"/>
              </a:rPr>
              <a:t>Update your antivirus software at least every two weeks as over 200 viruses are discovered each month.</a:t>
            </a:r>
          </a:p>
          <a:p>
            <a:pPr marL="457200" indent="-457200" eaLnBrk="1" fontAlgn="auto" hangingPunct="1">
              <a:lnSpc>
                <a:spcPct val="80000"/>
              </a:lnSpc>
              <a:spcAft>
                <a:spcPts val="0"/>
              </a:spcAft>
              <a:buFontTx/>
              <a:buAutoNum type="arabicPeriod"/>
              <a:defRPr/>
            </a:pPr>
            <a:r>
              <a:rPr lang="en-US" sz="2800" dirty="0">
                <a:solidFill>
                  <a:schemeClr val="tx1">
                    <a:lumMod val="75000"/>
                    <a:lumOff val="25000"/>
                  </a:schemeClr>
                </a:solidFill>
                <a:latin typeface="Bookman Old Style" panose="02050604050505020204" pitchFamily="18" charset="0"/>
                <a:cs typeface="Tahoma" panose="020B0604030504040204" pitchFamily="34" charset="0"/>
              </a:rPr>
              <a:t>Backup your files periodically</a:t>
            </a:r>
          </a:p>
          <a:p>
            <a:pPr marL="0" indent="0" eaLnBrk="1" fontAlgn="auto" hangingPunct="1">
              <a:spcAft>
                <a:spcPts val="0"/>
              </a:spcAft>
              <a:buFont typeface="Wingdings 3" charset="2"/>
              <a:buNone/>
              <a:defRPr/>
            </a:pPr>
            <a:endParaRPr lang="en-US" dirty="0">
              <a:solidFill>
                <a:schemeClr val="tx1">
                  <a:lumMod val="75000"/>
                  <a:lumOff val="25000"/>
                </a:schemeClr>
              </a:solidFill>
            </a:endParaRPr>
          </a:p>
        </p:txBody>
      </p:sp>
      <p:sp>
        <p:nvSpPr>
          <p:cNvPr id="10854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algn="l" rtl="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algn="l" rtl="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algn="l" rtl="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algn="l" rtl="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DAC4A45C-210F-456E-8044-6AB6AE2F0FB2}" type="slidenum">
              <a:rPr lang="en-US" altLang="en-US" smtClean="0">
                <a:solidFill>
                  <a:srgbClr val="FEFFFF"/>
                </a:solidFill>
              </a:rPr>
              <a:pPr fontAlgn="base">
                <a:spcBef>
                  <a:spcPct val="0"/>
                </a:spcBef>
                <a:spcAft>
                  <a:spcPct val="0"/>
                </a:spcAft>
                <a:buClrTx/>
                <a:buFontTx/>
                <a:buNone/>
              </a:pPr>
              <a:t>65</a:t>
            </a:fld>
            <a:endParaRPr lang="en-US" altLang="en-US">
              <a:solidFill>
                <a:srgbClr val="FEFFFF"/>
              </a:solidFill>
            </a:endParaRPr>
          </a:p>
        </p:txBody>
      </p:sp>
    </p:spTree>
    <p:extLst>
      <p:ext uri="{BB962C8B-B14F-4D97-AF65-F5344CB8AC3E}">
        <p14:creationId xmlns:p14="http://schemas.microsoft.com/office/powerpoint/2010/main" val="132231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Hardware:</a:t>
            </a:r>
            <a:endParaRPr lang="ar-JO" dirty="0"/>
          </a:p>
        </p:txBody>
      </p:sp>
      <p:sp>
        <p:nvSpPr>
          <p:cNvPr id="3" name="Content Placeholder 2"/>
          <p:cNvSpPr>
            <a:spLocks noGrp="1"/>
          </p:cNvSpPr>
          <p:nvPr>
            <p:ph idx="1"/>
          </p:nvPr>
        </p:nvSpPr>
        <p:spPr/>
        <p:txBody>
          <a:bodyPr/>
          <a:lstStyle/>
          <a:p>
            <a:endParaRPr lang="ar-JO"/>
          </a:p>
        </p:txBody>
      </p:sp>
      <p:sp>
        <p:nvSpPr>
          <p:cNvPr id="4" name="Slide Number Placeholder 3"/>
          <p:cNvSpPr>
            <a:spLocks noGrp="1"/>
          </p:cNvSpPr>
          <p:nvPr>
            <p:ph type="sldNum" sz="quarter" idx="12"/>
          </p:nvPr>
        </p:nvSpPr>
        <p:spPr/>
        <p:txBody>
          <a:bodyPr/>
          <a:lstStyle/>
          <a:p>
            <a:fld id="{43A0280B-96A8-470E-966A-09B8617766AC}" type="slidenum">
              <a:rPr lang="en-US" smtClean="0"/>
              <a:pPr/>
              <a:t>7</a:t>
            </a:fld>
            <a:endParaRPr lang="en-US"/>
          </a:p>
        </p:txBody>
      </p:sp>
      <p:pic>
        <p:nvPicPr>
          <p:cNvPr id="5" name="Picture 4" descr="C:\Users\just\Desktop\6d80ae20-99b2-45dc-8118-a4a34d7c3cf4_46.jpg"/>
          <p:cNvPicPr/>
          <p:nvPr/>
        </p:nvPicPr>
        <p:blipFill>
          <a:blip r:embed="rId2">
            <a:extLst>
              <a:ext uri="{28A0092B-C50C-407E-A947-70E740481C1C}">
                <a14:useLocalDpi xmlns:a14="http://schemas.microsoft.com/office/drawing/2010/main" val="0"/>
              </a:ext>
            </a:extLst>
          </a:blip>
          <a:srcRect/>
          <a:stretch>
            <a:fillRect/>
          </a:stretch>
        </p:blipFill>
        <p:spPr bwMode="auto">
          <a:xfrm>
            <a:off x="1531620" y="1905001"/>
            <a:ext cx="9166859" cy="4234822"/>
          </a:xfrm>
          <a:prstGeom prst="rect">
            <a:avLst/>
          </a:prstGeom>
          <a:noFill/>
          <a:ln>
            <a:noFill/>
          </a:ln>
        </p:spPr>
      </p:pic>
    </p:spTree>
    <p:extLst>
      <p:ext uri="{BB962C8B-B14F-4D97-AF65-F5344CB8AC3E}">
        <p14:creationId xmlns:p14="http://schemas.microsoft.com/office/powerpoint/2010/main" val="601908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a:t>
            </a:r>
          </a:p>
        </p:txBody>
      </p:sp>
      <p:sp>
        <p:nvSpPr>
          <p:cNvPr id="3" name="Content Placeholder 2"/>
          <p:cNvSpPr>
            <a:spLocks noGrp="1"/>
          </p:cNvSpPr>
          <p:nvPr>
            <p:ph idx="1"/>
          </p:nvPr>
        </p:nvSpPr>
        <p:spPr/>
        <p:txBody>
          <a:bodyPr>
            <a:normAutofit/>
          </a:bodyPr>
          <a:lstStyle/>
          <a:p>
            <a:r>
              <a:rPr lang="en-US" sz="4000" dirty="0"/>
              <a:t>Computer Programs</a:t>
            </a:r>
          </a:p>
          <a:p>
            <a:r>
              <a:rPr lang="en-US" sz="4000" dirty="0"/>
              <a:t>instructions and </a:t>
            </a:r>
            <a:r>
              <a:rPr lang="en-US" sz="4000" dirty="0">
                <a:hlinkClick r:id="rId2"/>
              </a:rPr>
              <a:t>data</a:t>
            </a:r>
            <a:r>
              <a:rPr lang="en-US" sz="4000" dirty="0"/>
              <a:t> </a:t>
            </a:r>
          </a:p>
        </p:txBody>
      </p:sp>
      <p:sp>
        <p:nvSpPr>
          <p:cNvPr id="6" name="Slide Number Placeholder 5"/>
          <p:cNvSpPr>
            <a:spLocks noGrp="1"/>
          </p:cNvSpPr>
          <p:nvPr>
            <p:ph type="sldNum" sz="quarter" idx="12"/>
          </p:nvPr>
        </p:nvSpPr>
        <p:spPr/>
        <p:txBody>
          <a:bodyPr/>
          <a:lstStyle/>
          <a:p>
            <a:fld id="{43A0280B-96A8-470E-966A-09B8617766AC}" type="slidenum">
              <a:rPr lang="en-US" smtClean="0"/>
              <a:pPr/>
              <a:t>8</a:t>
            </a:fld>
            <a:endParaRPr lang="en-US"/>
          </a:p>
        </p:txBody>
      </p:sp>
    </p:spTree>
    <p:extLst>
      <p:ext uri="{BB962C8B-B14F-4D97-AF65-F5344CB8AC3E}">
        <p14:creationId xmlns:p14="http://schemas.microsoft.com/office/powerpoint/2010/main" val="2884995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Units</a:t>
            </a:r>
          </a:p>
        </p:txBody>
      </p:sp>
      <p:sp>
        <p:nvSpPr>
          <p:cNvPr id="3" name="Content Placeholder 2"/>
          <p:cNvSpPr>
            <a:spLocks noGrp="1"/>
          </p:cNvSpPr>
          <p:nvPr>
            <p:ph idx="1"/>
          </p:nvPr>
        </p:nvSpPr>
        <p:spPr/>
        <p:txBody>
          <a:bodyPr>
            <a:normAutofit/>
          </a:bodyPr>
          <a:lstStyle/>
          <a:p>
            <a:pPr fontAlgn="base">
              <a:buFont typeface="+mj-lt"/>
              <a:buAutoNum type="arabicPeriod"/>
            </a:pPr>
            <a:r>
              <a:rPr lang="en-US" sz="3600" b="1" dirty="0">
                <a:hlinkClick r:id="rId3"/>
              </a:rPr>
              <a:t>Input </a:t>
            </a:r>
            <a:r>
              <a:rPr lang="en-US" sz="3600" b="1" dirty="0"/>
              <a:t>Unit</a:t>
            </a:r>
          </a:p>
          <a:p>
            <a:pPr fontAlgn="base">
              <a:buFont typeface="+mj-lt"/>
              <a:buAutoNum type="arabicPeriod"/>
            </a:pPr>
            <a:r>
              <a:rPr lang="en-US" sz="3600" b="1" dirty="0">
                <a:hlinkClick r:id="rId4"/>
              </a:rPr>
              <a:t>Central processing </a:t>
            </a:r>
            <a:r>
              <a:rPr lang="en-US" sz="3600" b="1" dirty="0"/>
              <a:t>Unit</a:t>
            </a:r>
            <a:endParaRPr lang="en-US" sz="3600" dirty="0"/>
          </a:p>
          <a:p>
            <a:pPr lvl="0" fontAlgn="base">
              <a:buFont typeface="+mj-lt"/>
              <a:buAutoNum type="arabicPeriod"/>
            </a:pPr>
            <a:r>
              <a:rPr lang="en-US" sz="3600" b="1" dirty="0">
                <a:hlinkClick r:id="rId5"/>
              </a:rPr>
              <a:t>Primary Memory</a:t>
            </a:r>
            <a:r>
              <a:rPr lang="en-US" sz="3600" b="1" dirty="0"/>
              <a:t> Unit</a:t>
            </a:r>
          </a:p>
          <a:p>
            <a:pPr fontAlgn="base">
              <a:buFont typeface="+mj-lt"/>
              <a:buAutoNum type="arabicPeriod"/>
            </a:pPr>
            <a:r>
              <a:rPr lang="en-US" sz="3600" b="1" dirty="0">
                <a:hlinkClick r:id="rId6"/>
              </a:rPr>
              <a:t>Secondary storage</a:t>
            </a:r>
            <a:r>
              <a:rPr lang="en-US" sz="3600" dirty="0"/>
              <a:t> </a:t>
            </a:r>
            <a:r>
              <a:rPr lang="en-US" sz="3600" b="1" dirty="0"/>
              <a:t>Unit</a:t>
            </a:r>
          </a:p>
          <a:p>
            <a:pPr fontAlgn="base">
              <a:buFont typeface="+mj-lt"/>
              <a:buAutoNum type="arabicPeriod"/>
            </a:pPr>
            <a:r>
              <a:rPr lang="en-US" sz="3600" b="1" dirty="0">
                <a:hlinkClick r:id="rId7"/>
              </a:rPr>
              <a:t>Output </a:t>
            </a:r>
            <a:r>
              <a:rPr lang="en-US" sz="3600" b="1" dirty="0"/>
              <a:t>Unit</a:t>
            </a:r>
          </a:p>
          <a:p>
            <a:pPr lvl="0" fontAlgn="base">
              <a:buFont typeface="+mj-lt"/>
              <a:buAutoNum type="arabicPeriod"/>
            </a:pPr>
            <a:endParaRPr lang="en-US" sz="3600" b="1" dirty="0"/>
          </a:p>
        </p:txBody>
      </p:sp>
      <p:sp>
        <p:nvSpPr>
          <p:cNvPr id="7" name="Slide Number Placeholder 6"/>
          <p:cNvSpPr>
            <a:spLocks noGrp="1"/>
          </p:cNvSpPr>
          <p:nvPr>
            <p:ph type="sldNum" sz="quarter" idx="12"/>
          </p:nvPr>
        </p:nvSpPr>
        <p:spPr/>
        <p:txBody>
          <a:bodyPr/>
          <a:lstStyle/>
          <a:p>
            <a:fld id="{43A0280B-96A8-470E-966A-09B8617766AC}" type="slidenum">
              <a:rPr lang="en-US" smtClean="0"/>
              <a:pPr/>
              <a:t>9</a:t>
            </a:fld>
            <a:endParaRPr lang="en-US"/>
          </a:p>
        </p:txBody>
      </p:sp>
    </p:spTree>
    <p:extLst>
      <p:ext uri="{BB962C8B-B14F-4D97-AF65-F5344CB8AC3E}">
        <p14:creationId xmlns:p14="http://schemas.microsoft.com/office/powerpoint/2010/main" val="59645490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2730</TotalTime>
  <Words>2228</Words>
  <Application>Microsoft Office PowerPoint</Application>
  <PresentationFormat>Custom</PresentationFormat>
  <Paragraphs>400</Paragraphs>
  <Slides>65</Slides>
  <Notes>6</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Wisp</vt:lpstr>
      <vt:lpstr>PowerPoint Presentation</vt:lpstr>
      <vt:lpstr>Computer</vt:lpstr>
      <vt:lpstr>Functionalities of a computer</vt:lpstr>
      <vt:lpstr>Functionalities of a computer(Contd.)</vt:lpstr>
      <vt:lpstr>Computer Components</vt:lpstr>
      <vt:lpstr>Hardware</vt:lpstr>
      <vt:lpstr>Hardware:</vt:lpstr>
      <vt:lpstr>Software</vt:lpstr>
      <vt:lpstr>Computer Units</vt:lpstr>
      <vt:lpstr>Input Devices </vt:lpstr>
      <vt:lpstr>Computer Units</vt:lpstr>
      <vt:lpstr>Input Devices </vt:lpstr>
      <vt:lpstr>Example of Input Devices</vt:lpstr>
      <vt:lpstr>Central Processing Unit</vt:lpstr>
      <vt:lpstr>CPU Components</vt:lpstr>
      <vt:lpstr>ALU</vt:lpstr>
      <vt:lpstr>Control Unit (CU)</vt:lpstr>
      <vt:lpstr>Registers </vt:lpstr>
      <vt:lpstr>Primary Memory</vt:lpstr>
      <vt:lpstr>Primary Memory</vt:lpstr>
      <vt:lpstr>Primary Memory</vt:lpstr>
      <vt:lpstr>Secondary Memory</vt:lpstr>
      <vt:lpstr>Hard Disk</vt:lpstr>
      <vt:lpstr>Optical Disk &amp; Flash  </vt:lpstr>
      <vt:lpstr>3. Flash Disk </vt:lpstr>
      <vt:lpstr>RAM V.s Hard Disk</vt:lpstr>
      <vt:lpstr>RAM V.s Hard Disk</vt:lpstr>
      <vt:lpstr>Output Unit</vt:lpstr>
      <vt:lpstr>Output devices Examples</vt:lpstr>
      <vt:lpstr>Output devices Examples</vt:lpstr>
      <vt:lpstr>Output devices Examples</vt:lpstr>
      <vt:lpstr>Software</vt:lpstr>
      <vt:lpstr>System software </vt:lpstr>
      <vt:lpstr>Application software </vt:lpstr>
      <vt:lpstr>Unit of Measurements - Storage</vt:lpstr>
      <vt:lpstr>PowerPoint Presentation</vt:lpstr>
      <vt:lpstr>PowerPoint Presentation</vt:lpstr>
      <vt:lpstr>Unit of Measurement -Speed</vt:lpstr>
      <vt:lpstr>Unit of Measurement -Speed</vt:lpstr>
      <vt:lpstr>Computer Classification</vt:lpstr>
      <vt:lpstr>Computer Classification</vt:lpstr>
      <vt:lpstr>Computer Classification</vt:lpstr>
      <vt:lpstr>Computer Classification</vt:lpstr>
      <vt:lpstr>Laptop computer </vt:lpstr>
      <vt:lpstr>Netbook Computer </vt:lpstr>
      <vt:lpstr>Mobile Devices</vt:lpstr>
      <vt:lpstr>Tablet Computers</vt:lpstr>
      <vt:lpstr>Tablet Computers</vt:lpstr>
      <vt:lpstr>Smartphones</vt:lpstr>
      <vt:lpstr>Data, Information and Knowledge </vt:lpstr>
      <vt:lpstr>Data, Information and Knowledge </vt:lpstr>
      <vt:lpstr>Data, Information and Knowledge </vt:lpstr>
      <vt:lpstr>Data, Information and Knowledge </vt:lpstr>
      <vt:lpstr>Data, Information and Knowledge </vt:lpstr>
      <vt:lpstr>Data, Information and Knowledge</vt:lpstr>
      <vt:lpstr>Characteristics of Computer </vt:lpstr>
      <vt:lpstr>Characteristics of Computer </vt:lpstr>
      <vt:lpstr>Characteristics of Computer </vt:lpstr>
      <vt:lpstr>Computer Viruses </vt:lpstr>
      <vt:lpstr>Viruses </vt:lpstr>
      <vt:lpstr>E-mail viruses: </vt:lpstr>
      <vt:lpstr>Trojan horses </vt:lpstr>
      <vt:lpstr>Worms </vt:lpstr>
      <vt:lpstr>Malicious Software</vt:lpstr>
      <vt:lpstr>Tips to avoid viruses and lessen their impact?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Skills</dc:title>
  <dc:creator>Eyad</dc:creator>
  <cp:lastModifiedBy>home</cp:lastModifiedBy>
  <cp:revision>164</cp:revision>
  <dcterms:created xsi:type="dcterms:W3CDTF">2013-09-19T11:44:30Z</dcterms:created>
  <dcterms:modified xsi:type="dcterms:W3CDTF">2019-04-03T19:10:06Z</dcterms:modified>
</cp:coreProperties>
</file>